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sldIdLst>
    <p:sldId id="256" r:id="rId2"/>
    <p:sldId id="269" r:id="rId3"/>
    <p:sldId id="283" r:id="rId4"/>
    <p:sldId id="267" r:id="rId5"/>
    <p:sldId id="279" r:id="rId6"/>
    <p:sldId id="268" r:id="rId7"/>
    <p:sldId id="277" r:id="rId8"/>
    <p:sldId id="270" r:id="rId9"/>
    <p:sldId id="271" r:id="rId10"/>
    <p:sldId id="272" r:id="rId11"/>
    <p:sldId id="273" r:id="rId12"/>
    <p:sldId id="278" r:id="rId13"/>
    <p:sldId id="280" r:id="rId14"/>
    <p:sldId id="274" r:id="rId15"/>
    <p:sldId id="275" r:id="rId16"/>
    <p:sldId id="281" r:id="rId17"/>
    <p:sldId id="282" r:id="rId18"/>
    <p:sldId id="292" r:id="rId19"/>
    <p:sldId id="285" r:id="rId20"/>
    <p:sldId id="286" r:id="rId21"/>
    <p:sldId id="284" r:id="rId22"/>
    <p:sldId id="288" r:id="rId23"/>
    <p:sldId id="287" r:id="rId24"/>
    <p:sldId id="289" r:id="rId25"/>
    <p:sldId id="290" r:id="rId26"/>
    <p:sldId id="291" r:id="rId2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010901-6F3B-45AF-A281-7B0CFADD5AE3}" type="datetimeFigureOut">
              <a:rPr lang="pl-PL" smtClean="0"/>
              <a:pPr/>
              <a:t>13.12.2021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DFA347-548C-4B89-AB9D-EAB276BB1B4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4394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A29D93A-CDC3-4C17-AF14-C6571A3790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D6827CE4-F041-498D-8BCD-E0C8807BC8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80F072B-1870-4024-84F3-A8BBAE998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1D98-E93B-4F4F-9148-006FCFF6EE77}" type="datetime1">
              <a:rPr lang="pl-PL" smtClean="0"/>
              <a:pPr/>
              <a:t>13.12.2021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5C1A6F2-45D4-4DE3-A105-79035F9FF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B0A0EA0-258A-4256-AF5D-0FF6E9055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5972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DE86EB-85B5-46C4-A45C-D7BE178D1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3D50083B-A0CF-437F-851D-D2922B8849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47D79F5-447C-427B-8788-E7EC01E63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60117-A6FC-40F7-82DA-388A4364ADD9}" type="datetime1">
              <a:rPr lang="pl-PL" smtClean="0"/>
              <a:pPr/>
              <a:t>13.12.2021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A3B649D-8FFB-4452-9346-933CA3C76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A59C191-998E-4AC1-8505-13972F3C9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6791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8D26FB3E-B590-486F-87A7-FE89E1434A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EAED79A-EF9D-4CFD-9267-D63E6EC553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C2326B6-8101-475D-B8B0-DC99E0800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7406-606D-4E24-A814-8F89E17FAE04}" type="datetime1">
              <a:rPr lang="pl-PL" smtClean="0"/>
              <a:pPr/>
              <a:t>13.12.2021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BFD248D-C73F-45DE-8489-4B80F6C2C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4AC7339-8F74-497C-AE74-FC3BA5149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3658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115E03-410E-4C60-BFED-CDEB383C5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40D2FA9-3AF1-41D4-BDC1-0A8F6C86D2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77D1D16-0A48-46C1-A9FA-1F4079E22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B0067-B24D-4187-8989-5E4E6CB2ADE9}" type="datetime1">
              <a:rPr lang="pl-PL" smtClean="0"/>
              <a:pPr/>
              <a:t>13.12.2021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9E63555-2DFC-4572-BDC0-B61EFBCB6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220DF90-C57E-49CE-857B-E43C696CE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7393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360FD7-007B-4987-8C08-F153B4A37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F6EEEC7-9D87-49B3-AC84-257FA2EEC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B83DC3E-125C-4A01-8954-1E59114E0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A5960-71FD-4DB9-8B0B-AC71A3AC1534}" type="datetime1">
              <a:rPr lang="pl-PL" smtClean="0"/>
              <a:pPr/>
              <a:t>13.12.2021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F176CCA-CEDA-4C5F-ABC5-5E1945FC5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F6D50CC-C461-4E7D-8F56-6F5C3FA3A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375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B062AE-8097-4E59-B36A-0DD08F3D0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CE835BB-DE66-4A07-B1FA-16702F0961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6C084C1-F9D8-4392-B4E5-8053BB7675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39D669F-B1E0-40B5-9716-64108DA47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C0B87-8303-4131-B7B4-3506F4F07154}" type="datetime1">
              <a:rPr lang="pl-PL" smtClean="0"/>
              <a:pPr/>
              <a:t>13.12.2021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8766DBF-F5C0-426B-99FF-10C2EF387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78C55C1-2BEE-457F-81AA-BB3A9F1A9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4018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F121977-0CFC-4E87-8BCB-CF9509151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5B42FDF-645A-451A-BC63-4118BC1D6C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2611D4A-371A-46E1-98CB-77C98F19B1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158DF225-D672-4952-8667-34485123C5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14054A95-FC56-4D5E-B78F-2AE912D658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E1F61FCC-DE73-4EAF-BEC9-A0C630F5B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CD275-D82E-4947-A013-2923F7C51F99}" type="datetime1">
              <a:rPr lang="pl-PL" smtClean="0"/>
              <a:pPr/>
              <a:t>13.12.2021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7B70908E-0178-456D-93E7-2733A9B63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CEFEEE5C-BF84-4548-96EC-D1FAB5DFF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0547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D38092-18BC-4905-80CC-7B64DE100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329AA7ED-BB97-45C9-8E4D-4A116E19E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5D306-C76B-4AC1-A0E7-E89C575363DA}" type="datetime1">
              <a:rPr lang="pl-PL" smtClean="0"/>
              <a:pPr/>
              <a:t>13.12.2021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241CFCF9-06D3-445B-A02E-0935DCAB1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FA7BD63C-D68B-485A-8E17-4932672F8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71227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6FCB3278-A014-4016-B379-73E31266E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3AAFD-C60F-427A-96DC-E9BC580A915E}" type="datetime1">
              <a:rPr lang="pl-PL" smtClean="0"/>
              <a:pPr/>
              <a:t>13.12.2021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5F0B1D0C-2862-4631-8DE6-046E96BAB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333DB5C-D09F-4D54-9BD2-50E2A094B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3090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353D6D6-2C07-485D-801E-440AA8ACC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55E816B-C9E7-44AC-A7F6-E27721CBF2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BCDBC32E-34CB-4D2D-A6D4-6C7C4864A3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15A9CAC-CE17-4FA8-A4F2-1971CF53A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1AB91-DBA2-45C8-B53B-43FA8E4BCBE3}" type="datetime1">
              <a:rPr lang="pl-PL" smtClean="0"/>
              <a:pPr/>
              <a:t>13.12.2021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B4E1F12-0380-4F55-AF49-6D0D5234A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F1DF727-6E9C-4AD2-BE35-092C07B13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0249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E0831A9-E62A-4F28-BD0A-FD545A784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D6FDB4B-C5B2-4EFB-AF2F-9890B8B9AE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900A9E04-50D4-4B5C-8D59-C618E4B185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CDD4DD9-D7EB-4F3B-9AE8-1766B72E8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6ED6D-47F1-4939-8378-27F197D32BEF}" type="datetime1">
              <a:rPr lang="pl-PL" smtClean="0"/>
              <a:pPr/>
              <a:t>13.12.2021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8A2BA5E-CF05-4F7F-B57E-A0223ABC4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D99756B-62ED-4D81-A597-6F40C80C9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7138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857CB8F7-C075-4334-8721-A16C95165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309E2FE-BBC9-4F25-953E-DEC2ADE3D2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A11097C-7B85-47B4-8B52-E365B6BAA2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65427-E6D7-4A34-9C1E-31C06EFD9047}" type="datetime1">
              <a:rPr lang="pl-PL" smtClean="0"/>
              <a:pPr/>
              <a:t>13.12.2021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A70A74F-4A4D-4285-BDE5-1EE59AF706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5D0F8DD-184E-4507-B318-DB6D3542B4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EED3B-65EC-45B1-AE6C-926AA442BD3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2247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Asystent Ucznia o Specjalnych Potrzebach Edukacyjnych-pilotaż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600075"/>
            <a:ext cx="10896600" cy="1104900"/>
          </a:xfrm>
        </p:spPr>
        <p:txBody>
          <a:bodyPr>
            <a:normAutofit fontScale="90000"/>
          </a:bodyPr>
          <a:lstStyle/>
          <a:p>
            <a:r>
              <a:rPr lang="pl-PL" dirty="0"/>
              <a:t>Kwalifikacja dzieci i młodzieży do objęcia wsparciem przez ASPE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564368"/>
            <a:ext cx="10515600" cy="4006215"/>
          </a:xfrm>
        </p:spPr>
        <p:txBody>
          <a:bodyPr>
            <a:normAutofit fontScale="92500" lnSpcReduction="20000"/>
          </a:bodyPr>
          <a:lstStyle/>
          <a:p>
            <a:pPr fontAlgn="base">
              <a:buNone/>
            </a:pPr>
            <a:r>
              <a:rPr lang="pl-PL" dirty="0"/>
              <a:t>Uczniowie i uczennice, którzy z racji swoich specjalnych potrzeb edukacyjnych:</a:t>
            </a:r>
          </a:p>
          <a:p>
            <a:pPr marL="514350" indent="-514350" fontAlgn="base">
              <a:buNone/>
            </a:pPr>
            <a:r>
              <a:rPr lang="pl-PL" dirty="0"/>
              <a:t>a) mają trudności:</a:t>
            </a:r>
          </a:p>
          <a:p>
            <a:pPr marL="447675" indent="-184150" fontAlgn="base"/>
            <a:r>
              <a:rPr lang="pl-PL" dirty="0"/>
              <a:t>w samodzielnym funkcjonowaniu w szkole (poruszaniu się, higienie, rozumieniu treści, organizacji nauki itp.),</a:t>
            </a:r>
          </a:p>
          <a:p>
            <a:pPr marL="447675" indent="-184150" fontAlgn="base"/>
            <a:r>
              <a:rPr lang="pl-PL" dirty="0"/>
              <a:t>w komunikowaniu się,</a:t>
            </a:r>
          </a:p>
          <a:p>
            <a:pPr marL="447675" indent="-184150" fontAlgn="base"/>
            <a:r>
              <a:rPr lang="pl-PL" dirty="0"/>
              <a:t>wynikające z niskich kompetencji społecznych,</a:t>
            </a:r>
          </a:p>
          <a:p>
            <a:pPr fontAlgn="base">
              <a:buNone/>
            </a:pPr>
            <a:r>
              <a:rPr lang="pl-PL" dirty="0"/>
              <a:t>b) prezentują zachowania agresywne i/lub autoagresywne,</a:t>
            </a:r>
          </a:p>
          <a:p>
            <a:pPr fontAlgn="base">
              <a:buNone/>
            </a:pPr>
            <a:r>
              <a:rPr lang="pl-PL" dirty="0"/>
              <a:t>c) prezentują zachowania utrudniające pracę reszcie klasy (natręctwa, niekontrolowane okrzyki, zachowania itp.)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10</a:t>
            </a:fld>
            <a:endParaRPr lang="pl-PL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Kwalifikacja dzieci i młodzieży do objęcia wsparciem przez ASPE- </a:t>
            </a:r>
            <a:r>
              <a:rPr lang="pl-PL" dirty="0" err="1"/>
              <a:t>cd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fontAlgn="base">
              <a:buNone/>
            </a:pPr>
            <a:r>
              <a:rPr lang="pl-PL" dirty="0"/>
              <a:t>Zgodnie z zapisami punktu 8 załącznika nr 2 do </a:t>
            </a:r>
            <a:r>
              <a:rPr lang="pl-PL" i="1" dirty="0"/>
              <a:t>Procedur realizacji projektu grantowego</a:t>
            </a:r>
            <a:r>
              <a:rPr lang="pl-PL" dirty="0"/>
              <a:t> wsparciem może być objęte dziecko/uczeń, u którego utrudnienia w zakresie samodzielnego funkcjonowania w przedszkolu/szkole zostały określone w:</a:t>
            </a:r>
            <a:br>
              <a:rPr lang="pl-PL" dirty="0"/>
            </a:br>
            <a:endParaRPr lang="pl-PL" dirty="0"/>
          </a:p>
          <a:p>
            <a:pPr fontAlgn="base"/>
            <a:r>
              <a:rPr lang="pl-PL" dirty="0"/>
              <a:t>orzeczeniu o potrzebie kształcenia specjalnego, </a:t>
            </a:r>
          </a:p>
          <a:p>
            <a:pPr fontAlgn="base"/>
            <a:r>
              <a:rPr lang="pl-PL" dirty="0"/>
              <a:t>opinii poradni psychologiczno-pedagogicznej, </a:t>
            </a:r>
          </a:p>
          <a:p>
            <a:pPr fontAlgn="base"/>
            <a:r>
              <a:rPr lang="pl-PL" dirty="0"/>
              <a:t>dokumentacji medycznej, </a:t>
            </a:r>
          </a:p>
          <a:p>
            <a:pPr fontAlgn="base"/>
            <a:r>
              <a:rPr lang="pl-PL" dirty="0"/>
              <a:t>innej dokumentacji,</a:t>
            </a:r>
          </a:p>
          <a:p>
            <a:pPr marL="0" indent="0" fontAlgn="base">
              <a:buNone/>
            </a:pPr>
            <a:r>
              <a:rPr lang="pl-PL" b="1" dirty="0"/>
              <a:t>lub </a:t>
            </a:r>
          </a:p>
          <a:p>
            <a:pPr fontAlgn="base"/>
            <a:r>
              <a:rPr lang="pl-PL" dirty="0"/>
              <a:t>stwierdzone w toku wielospecjalistycznej oceny funkcjonowania dziecka/ucznia</a:t>
            </a:r>
          </a:p>
          <a:p>
            <a:pPr fontAlgn="base"/>
            <a:r>
              <a:rPr lang="pl-PL" dirty="0"/>
              <a:t>rozpoznane  przez nauczyciel(k)i </a:t>
            </a:r>
            <a:r>
              <a:rPr lang="pl-PL" dirty="0" err="1"/>
              <a:t>i</a:t>
            </a:r>
            <a:r>
              <a:rPr lang="pl-PL" dirty="0"/>
              <a:t> specjalistów/ki.</a:t>
            </a:r>
          </a:p>
          <a:p>
            <a:pPr marL="0" indent="0" fontAlgn="base">
              <a:buNone/>
            </a:pPr>
            <a:br>
              <a:rPr lang="pl-PL" dirty="0"/>
            </a:br>
            <a:r>
              <a:rPr lang="pl-PL" dirty="0"/>
              <a:t>Diagnoza lub rozpoznanie potrzeb dziecka powinny być aktualne na moment składania wniosku. 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11</a:t>
            </a:fld>
            <a:endParaRPr lang="pl-PL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Profil kompetencyjny ASPE – wykształcenie i wymagania niezbędne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370137"/>
            <a:ext cx="10515600" cy="4351338"/>
          </a:xfrm>
        </p:spPr>
        <p:txBody>
          <a:bodyPr/>
          <a:lstStyle/>
          <a:p>
            <a:pPr marL="514350" indent="-514350">
              <a:buAutoNum type="alphaLcPeriod"/>
            </a:pPr>
            <a:r>
              <a:rPr lang="pl-PL" dirty="0"/>
              <a:t>wykształcenie średnie lub średnie branżowe,</a:t>
            </a:r>
          </a:p>
          <a:p>
            <a:pPr marL="514350" indent="-514350">
              <a:buAutoNum type="alphaLcPeriod"/>
            </a:pPr>
            <a:r>
              <a:rPr lang="pl-PL" dirty="0"/>
              <a:t>zaświadczenie o niekaralności z Krajowego Rejestru Karnego,</a:t>
            </a:r>
          </a:p>
          <a:p>
            <a:pPr marL="514350" indent="-514350">
              <a:buAutoNum type="alphaLcPeriod"/>
            </a:pPr>
            <a:r>
              <a:rPr lang="pl-PL" dirty="0"/>
              <a:t>posiadanie aktualnych badań SANEPID,</a:t>
            </a:r>
          </a:p>
          <a:p>
            <a:pPr marL="514350" indent="-514350">
              <a:buAutoNum type="alphaLcPeriod"/>
            </a:pPr>
            <a:r>
              <a:rPr lang="pl-PL" dirty="0"/>
              <a:t>dobry stan zdrowia umożliwiający wykonywanie czynności fizycznych, silnie obciążających układ ruchowy,</a:t>
            </a:r>
          </a:p>
          <a:p>
            <a:pPr marL="514350" indent="-514350">
              <a:buAutoNum type="alphaLcPeriod"/>
            </a:pPr>
            <a:r>
              <a:rPr lang="pl-PL" dirty="0"/>
              <a:t>znajomość języka polskiego w stopniu komunikatywnym.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12</a:t>
            </a:fld>
            <a:endParaRPr lang="pl-PL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Zadania ASPE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37013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Zadania ASPE opisane są szczegółowo w punkcie 9 </a:t>
            </a:r>
            <a:r>
              <a:rPr lang="pl-PL" b="1" dirty="0"/>
              <a:t>Załącznika nr 2 do Procedur grantowych realizacji projektu grantowego – Asystent dziecka/ucznia ze specjalnymi potrzebami edukacyjnymi (ASPE).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13</a:t>
            </a:fld>
            <a:endParaRPr lang="pl-PL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Okres realizacji przedsięwzięcia grantowego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Realizacja przedsięwzięcia grantowego musi zakończyć się przed 31 stycznia 2023 roku.</a:t>
            </a:r>
            <a:br>
              <a:rPr lang="pl-PL" dirty="0"/>
            </a:br>
            <a:br>
              <a:rPr lang="pl-PL" dirty="0"/>
            </a:br>
            <a:r>
              <a:rPr lang="pl-PL" dirty="0"/>
              <a:t>ASPE musi być zatrudniony przez okres 10 miesięcy. </a:t>
            </a:r>
            <a:br>
              <a:rPr lang="pl-PL" dirty="0"/>
            </a:br>
            <a:br>
              <a:rPr lang="pl-PL" dirty="0"/>
            </a:br>
            <a:r>
              <a:rPr lang="pl-PL" dirty="0"/>
              <a:t>W związku z koniecznością wcześniejszego przeszkolenia ASPE, rozpoczęcie pracy z dziećmi i młodzieżą będzie możliwe najwcześniej w styczniu 2022 roku.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14</a:t>
            </a:fld>
            <a:endParaRPr lang="pl-PL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6828"/>
          </a:xfrm>
        </p:spPr>
        <p:txBody>
          <a:bodyPr/>
          <a:lstStyle/>
          <a:p>
            <a:r>
              <a:rPr lang="pl-PL" dirty="0"/>
              <a:t>Wysokość wsparcia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85546" y="1310194"/>
            <a:ext cx="10515600" cy="46339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000" b="1" dirty="0"/>
              <a:t>Wnioskodawca ustala wysokość grantu</a:t>
            </a:r>
            <a:r>
              <a:rPr lang="pl-PL" sz="2000" dirty="0"/>
              <a:t>, </a:t>
            </a:r>
            <a:r>
              <a:rPr lang="pl-PL" sz="2000" b="1" dirty="0"/>
              <a:t>stosując poniższy algorytm</a:t>
            </a:r>
            <a:r>
              <a:rPr lang="pl-PL" sz="2000" dirty="0"/>
              <a:t>: </a:t>
            </a:r>
            <a:endParaRPr lang="pl-PL" sz="2000" dirty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pl-PL" sz="2000" dirty="0">
                <a:solidFill>
                  <a:srgbClr val="FF0000"/>
                </a:solidFill>
              </a:rPr>
              <a:t>liczba zatrudnionych ASPE x wynagrodzenie miesięczne x 10 miesięcy = wnioskowana kwota grantu</a:t>
            </a:r>
          </a:p>
          <a:p>
            <a:pPr marL="0" indent="0">
              <a:buNone/>
            </a:pPr>
            <a:r>
              <a:rPr lang="pl-PL" sz="2000" dirty="0"/>
              <a:t>gdzie wynagrodzenie miesięczne jest obliczane dla każdego ASPE według poniższego algorytmu: </a:t>
            </a:r>
          </a:p>
          <a:p>
            <a:pPr marL="0" indent="0" algn="ctr">
              <a:buNone/>
            </a:pPr>
            <a:r>
              <a:rPr lang="pl-PL" sz="2000" dirty="0">
                <a:solidFill>
                  <a:srgbClr val="FF0000"/>
                </a:solidFill>
              </a:rPr>
              <a:t>wymiar etatu x minimalne wynagrodzenie za pracę brutto</a:t>
            </a:r>
            <a:r>
              <a:rPr lang="pl-PL" sz="2000" dirty="0">
                <a:solidFill>
                  <a:srgbClr val="00B050"/>
                </a:solidFill>
              </a:rPr>
              <a:t>* </a:t>
            </a:r>
            <a:r>
              <a:rPr lang="pl-PL" sz="2000" dirty="0">
                <a:solidFill>
                  <a:srgbClr val="FF0000"/>
                </a:solidFill>
              </a:rPr>
              <a:t>wraz ze składkami po stronie pracodawcy + dodatek stażowy brutto </a:t>
            </a:r>
            <a:r>
              <a:rPr lang="pl-PL" sz="2000" dirty="0"/>
              <a:t>(jeśli przysługuje) </a:t>
            </a:r>
          </a:p>
          <a:p>
            <a:pPr marL="0" indent="0">
              <a:buNone/>
            </a:pPr>
            <a:r>
              <a:rPr lang="pl-PL" sz="2000" dirty="0">
                <a:solidFill>
                  <a:srgbClr val="00B050"/>
                </a:solidFill>
              </a:rPr>
              <a:t>*</a:t>
            </a:r>
            <a:r>
              <a:rPr lang="pl-PL" sz="1400" b="1" dirty="0"/>
              <a:t>Rozporządzenia Rady Ministrów w sprawie wysokości minimalnego wynagrodzenia za pracę oraz wysokości minimalnej stawki godzinowej w 2022 r. z dnia 14 września 2021 r. (Dz. U. 2021 poz. 1690).</a:t>
            </a:r>
            <a:endParaRPr lang="pl-PL" sz="1400" dirty="0"/>
          </a:p>
          <a:p>
            <a:pPr marL="0" indent="0">
              <a:buNone/>
            </a:pPr>
            <a:r>
              <a:rPr lang="pl-PL" sz="2000" dirty="0"/>
              <a:t>Jednocześnie </a:t>
            </a:r>
            <a:r>
              <a:rPr lang="pl-PL" sz="2000" b="1" dirty="0"/>
              <a:t>maksymalna kwota grantu dla jednego </a:t>
            </a:r>
            <a:r>
              <a:rPr lang="pl-PL" sz="2000" b="1" dirty="0" err="1"/>
              <a:t>Grantobiorcy</a:t>
            </a:r>
            <a:r>
              <a:rPr lang="pl-PL" sz="2000" b="1" dirty="0"/>
              <a:t> nie może być wyższa niż iloczyn kwoty 29 222,44 zł i liczby zatrudnianych przez niego ASPE. </a:t>
            </a:r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r>
              <a:rPr lang="pl-PL" sz="2000" dirty="0" err="1"/>
              <a:t>Grantobiorca</a:t>
            </a:r>
            <a:r>
              <a:rPr lang="pl-PL" sz="2000" dirty="0"/>
              <a:t> może otrzymać tylko jeden grant w ramach projektu.</a:t>
            </a:r>
          </a:p>
          <a:p>
            <a:endParaRPr lang="pl-PL" sz="20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15</a:t>
            </a:fld>
            <a:endParaRPr lang="pl-PL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4875"/>
          </a:xfrm>
        </p:spPr>
        <p:txBody>
          <a:bodyPr/>
          <a:lstStyle/>
          <a:p>
            <a:r>
              <a:rPr lang="pl-PL" dirty="0"/>
              <a:t>Szkolenia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7560" y="1198880"/>
            <a:ext cx="10515600" cy="4673283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dirty="0"/>
              <a:t>Uzyskanie grantu wiąże się z obowiązkiem udziału w szkoleniach przez: </a:t>
            </a:r>
          </a:p>
          <a:p>
            <a:pPr marL="0" indent="0">
              <a:lnSpc>
                <a:spcPct val="150000"/>
              </a:lnSpc>
            </a:pPr>
            <a:r>
              <a:rPr lang="pl-PL" dirty="0"/>
              <a:t> ASPE </a:t>
            </a:r>
          </a:p>
          <a:p>
            <a:pPr marL="0" indent="0">
              <a:lnSpc>
                <a:spcPct val="150000"/>
              </a:lnSpc>
            </a:pPr>
            <a:r>
              <a:rPr lang="pl-PL" dirty="0"/>
              <a:t> dyrektorkę/a</a:t>
            </a:r>
          </a:p>
          <a:p>
            <a:pPr marL="0" indent="0">
              <a:lnSpc>
                <a:spcPct val="150000"/>
              </a:lnSpc>
            </a:pPr>
            <a:r>
              <a:rPr lang="pl-PL" dirty="0"/>
              <a:t> pedagoga/</a:t>
            </a:r>
            <a:r>
              <a:rPr lang="pl-PL" dirty="0" err="1"/>
              <a:t>żkę</a:t>
            </a:r>
            <a:endParaRPr lang="pl-PL" dirty="0"/>
          </a:p>
          <a:p>
            <a:pPr marL="0" indent="0">
              <a:lnSpc>
                <a:spcPct val="150000"/>
              </a:lnSpc>
            </a:pPr>
            <a:r>
              <a:rPr lang="pl-PL" dirty="0"/>
              <a:t> psychologa/</a:t>
            </a:r>
            <a:r>
              <a:rPr lang="pl-PL" dirty="0" err="1"/>
              <a:t>żkę</a:t>
            </a:r>
            <a:endParaRPr lang="pl-PL" dirty="0"/>
          </a:p>
          <a:p>
            <a:pPr marL="0" indent="0">
              <a:lnSpc>
                <a:spcPct val="150000"/>
              </a:lnSpc>
            </a:pPr>
            <a:r>
              <a:rPr lang="pl-PL" dirty="0"/>
              <a:t> nauczyciel(k)i </a:t>
            </a:r>
            <a:br>
              <a:rPr lang="pl-PL" dirty="0"/>
            </a:br>
            <a:br>
              <a:rPr lang="pl-PL" dirty="0"/>
            </a:br>
            <a:r>
              <a:rPr lang="pl-PL" dirty="0"/>
              <a:t>Szczegółowy opis szkoleń znajduje się w  </a:t>
            </a:r>
            <a:r>
              <a:rPr lang="pl-PL" b="1" dirty="0"/>
              <a:t>Załączniku nr 1 do Procedur grantowych realizacji projektu grantowego – Program szkoleń ASPE.</a:t>
            </a:r>
          </a:p>
          <a:p>
            <a:pPr marL="0" indent="0">
              <a:lnSpc>
                <a:spcPct val="150000"/>
              </a:lnSpc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16</a:t>
            </a:fld>
            <a:endParaRPr lang="pl-PL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4875"/>
          </a:xfrm>
        </p:spPr>
        <p:txBody>
          <a:bodyPr/>
          <a:lstStyle/>
          <a:p>
            <a:r>
              <a:rPr lang="pl-PL" dirty="0"/>
              <a:t>Badania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107440"/>
            <a:ext cx="10515600" cy="4673283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sz="1900" dirty="0"/>
              <a:t>Uzyskanie grantu wiąże się z obowiązkiem udziału w badaniach przez: </a:t>
            </a:r>
          </a:p>
          <a:p>
            <a:pPr marL="0" indent="0">
              <a:lnSpc>
                <a:spcPct val="100000"/>
              </a:lnSpc>
            </a:pPr>
            <a:r>
              <a:rPr lang="pl-PL" sz="1900" dirty="0"/>
              <a:t> ASPE </a:t>
            </a:r>
          </a:p>
          <a:p>
            <a:pPr marL="0" indent="0">
              <a:lnSpc>
                <a:spcPct val="100000"/>
              </a:lnSpc>
            </a:pPr>
            <a:r>
              <a:rPr lang="pl-PL" sz="1900" dirty="0"/>
              <a:t> dyrektorkę/a</a:t>
            </a:r>
          </a:p>
          <a:p>
            <a:pPr marL="0" indent="0">
              <a:lnSpc>
                <a:spcPct val="100000"/>
              </a:lnSpc>
            </a:pPr>
            <a:r>
              <a:rPr lang="pl-PL" sz="1900" dirty="0"/>
              <a:t> pedagoga/</a:t>
            </a:r>
            <a:r>
              <a:rPr lang="pl-PL" sz="1900" dirty="0" err="1"/>
              <a:t>żkę</a:t>
            </a:r>
            <a:endParaRPr lang="pl-PL" sz="1900" dirty="0"/>
          </a:p>
          <a:p>
            <a:pPr marL="0" indent="0">
              <a:lnSpc>
                <a:spcPct val="100000"/>
              </a:lnSpc>
            </a:pPr>
            <a:r>
              <a:rPr lang="pl-PL" sz="1900" dirty="0"/>
              <a:t> psychologa/</a:t>
            </a:r>
            <a:r>
              <a:rPr lang="pl-PL" sz="1900" dirty="0" err="1"/>
              <a:t>żkę</a:t>
            </a:r>
            <a:endParaRPr lang="pl-PL" sz="1900" dirty="0"/>
          </a:p>
          <a:p>
            <a:pPr marL="0" indent="0">
              <a:lnSpc>
                <a:spcPct val="100000"/>
              </a:lnSpc>
            </a:pPr>
            <a:r>
              <a:rPr lang="pl-PL" sz="1900" dirty="0"/>
              <a:t> nauczyciel(k)i </a:t>
            </a:r>
          </a:p>
          <a:p>
            <a:pPr marL="0" indent="0">
              <a:lnSpc>
                <a:spcPct val="100000"/>
              </a:lnSpc>
            </a:pPr>
            <a:r>
              <a:rPr lang="pl-PL" sz="1900" dirty="0"/>
              <a:t> rodziców</a:t>
            </a:r>
          </a:p>
          <a:p>
            <a:pPr marL="0" indent="0">
              <a:lnSpc>
                <a:spcPct val="100000"/>
              </a:lnSpc>
            </a:pPr>
            <a:r>
              <a:rPr lang="pl-PL" sz="1900" dirty="0"/>
              <a:t> samych uczniów i uczennice</a:t>
            </a:r>
          </a:p>
          <a:p>
            <a:pPr marL="0" indent="0">
              <a:lnSpc>
                <a:spcPct val="100000"/>
              </a:lnSpc>
              <a:buNone/>
            </a:pPr>
            <a:br>
              <a:rPr lang="pl-PL" sz="1900" dirty="0"/>
            </a:br>
            <a:r>
              <a:rPr lang="pl-PL" sz="1900" dirty="0"/>
              <a:t>Badania prowadzone będą zdalnie w oparciu o ankiety i wywiady. Wyniki badania będą w pełni </a:t>
            </a:r>
            <a:r>
              <a:rPr lang="pl-PL" sz="1900" dirty="0" err="1"/>
              <a:t>anonimizowane</a:t>
            </a:r>
            <a:r>
              <a:rPr lang="pl-PL" sz="1900" dirty="0"/>
              <a:t>.  Wnioski z nich pomogą opracować zasady rekrutacji, zatrudniania i organizacji pracy ASPE.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17</a:t>
            </a:fld>
            <a:endParaRPr lang="pl-PL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D1EEAE6-3420-44C8-A1C6-CCCA71B58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884" y="879141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sz="3200" b="1" dirty="0"/>
              <a:t>PRZYGOTOWANIE OPISÓW DO WNIOSKU GRANTOWEGO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42D18A3-32E9-4C13-B0F4-9D7C78D76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92192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3E5D03-1F97-483A-9C51-94C6A6807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Przygotowanie opisów do wniosku o dofinansowanie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D70A985-F3C0-43A4-B5A2-3D06AABE97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We wniosku konkretne informacje należy zamieścić we wskazanych do tego miejscach. Dla każdej ze zgłaszanych przez Państwa szkół wypełniacie Państwo 5 głównych sekcji w których opisujecie  przedsięwzięcie, które chcecie zrealizować w danej szkole:</a:t>
            </a:r>
          </a:p>
          <a:p>
            <a:r>
              <a:rPr lang="pl-PL" dirty="0"/>
              <a:t>Sekcja 1 – potrzeba realizacji przedsięwzięcia grantowego</a:t>
            </a:r>
          </a:p>
          <a:p>
            <a:r>
              <a:rPr lang="pl-PL" dirty="0"/>
              <a:t>Sekcja 2 – cele realizacji przedsięwzięcia i monitoring realizacji</a:t>
            </a:r>
          </a:p>
          <a:p>
            <a:r>
              <a:rPr lang="pl-PL" dirty="0"/>
              <a:t>Sekcja 3 – wskaźniki realizacji celów, w tym wskaźniki własne</a:t>
            </a:r>
          </a:p>
          <a:p>
            <a:r>
              <a:rPr lang="pl-PL" dirty="0"/>
              <a:t>Sekcja 4 – planowane działania</a:t>
            </a:r>
          </a:p>
          <a:p>
            <a:r>
              <a:rPr lang="pl-PL" dirty="0"/>
              <a:t>Sekcja 5 – sposób przeprowadzenia weryfikacji kwalifikacji ASPE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943752E-C9AE-49DD-829F-E6604F0E0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75452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605280"/>
            <a:ext cx="10515600" cy="3871595"/>
          </a:xfrm>
        </p:spPr>
        <p:txBody>
          <a:bodyPr>
            <a:noAutofit/>
          </a:bodyPr>
          <a:lstStyle/>
          <a:p>
            <a:pPr marL="0" indent="0" algn="ctr" fontAlgn="base">
              <a:lnSpc>
                <a:spcPct val="200000"/>
              </a:lnSpc>
              <a:buNone/>
            </a:pPr>
            <a:r>
              <a:rPr lang="pl-PL" sz="2400" dirty="0"/>
              <a:t>Projekt realizowany w ramach Programu Operacyjnego Wiedza Edukacja Rozwój 2014-2020, Oś Priorytetowa 2 Efektywne polityki publiczne dla rynku pracy, gospodarki i edukacji, Działanie 2.10. Wysoka jakość systemu oświaty.</a:t>
            </a:r>
          </a:p>
          <a:p>
            <a:pPr fontAlgn="base">
              <a:lnSpc>
                <a:spcPct val="200000"/>
              </a:lnSpc>
            </a:pPr>
            <a:endParaRPr lang="pl-PL" sz="24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2</a:t>
            </a:fld>
            <a:endParaRPr lang="pl-PL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AEB51A9-C96B-47A0-A909-C19EFF2CC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Uzasadnienie potrzeby realizacji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3610684-509C-4929-9E94-69B076F7A4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906" y="15208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W tej części należy </a:t>
            </a:r>
            <a:r>
              <a:rPr lang="pl-PL" sz="2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dla każdego dziecka obejmowanego wsparciem osobno:</a:t>
            </a:r>
            <a:endParaRPr lang="pl-PL" dirty="0"/>
          </a:p>
          <a:p>
            <a:r>
              <a:rPr lang="pl-PL" dirty="0"/>
              <a:t>Podać wiek dziecka i do jakiej klasy uczęszcza, jeśli występuje niepełnosprawność podać jej rodzaj.</a:t>
            </a:r>
          </a:p>
          <a:p>
            <a:r>
              <a:rPr lang="pl-PL" dirty="0"/>
              <a:t>Opisać:</a:t>
            </a:r>
            <a:br>
              <a:rPr lang="pl-PL" dirty="0"/>
            </a:br>
            <a:r>
              <a:rPr lang="pl-PL" dirty="0"/>
              <a:t>- mocne strony i deficyty dziecka,</a:t>
            </a:r>
            <a:br>
              <a:rPr lang="pl-PL" dirty="0"/>
            </a:br>
            <a:r>
              <a:rPr lang="pl-PL" dirty="0"/>
              <a:t>- sposób funkcjonowania dziecka w klasie i szkole (jaki wpływ na jego funkcjonowanie mają jego deficyty lub niepełnosprawność itp.),</a:t>
            </a:r>
          </a:p>
          <a:p>
            <a:r>
              <a:rPr lang="pl-PL" dirty="0"/>
              <a:t>Uzasadnić dlaczego ASPE w tym przypadku będzie w Państwa ocenie właściwą formą wsparcia dziecka.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CAD50A5-705C-4A8E-B74A-DC763438D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74309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72A9C8-1D96-4783-A067-1FBB9C58A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6912"/>
          </a:xfrm>
        </p:spPr>
        <p:txBody>
          <a:bodyPr>
            <a:normAutofit/>
          </a:bodyPr>
          <a:lstStyle/>
          <a:p>
            <a:r>
              <a:rPr lang="pl-PL" sz="3600" dirty="0"/>
              <a:t>Cele realizacji przedsięwzięcia i monitoring realizacji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80E9B6A-F582-47BA-BF43-5376CB51B6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931" y="1253330"/>
            <a:ext cx="10515600" cy="4778501"/>
          </a:xfrm>
        </p:spPr>
        <p:txBody>
          <a:bodyPr>
            <a:noAutofit/>
          </a:bodyPr>
          <a:lstStyle/>
          <a:p>
            <a:pPr marL="0" indent="0" fontAlgn="base">
              <a:spcBef>
                <a:spcPts val="0"/>
              </a:spcBef>
              <a:buNone/>
            </a:pPr>
            <a:r>
              <a:rPr lang="pl-PL" sz="1800" dirty="0"/>
              <a:t>W tej części należy:</a:t>
            </a:r>
          </a:p>
          <a:p>
            <a:pPr fontAlgn="base">
              <a:spcBef>
                <a:spcPts val="0"/>
              </a:spcBef>
            </a:pPr>
            <a:r>
              <a:rPr lang="pl-PL" sz="1800" dirty="0"/>
              <a:t>wskazać cel główny i ewentualnie cele szczegółowe dla każdego dziecka obejmowanego wsparciem osobno;</a:t>
            </a:r>
          </a:p>
          <a:p>
            <a:pPr fontAlgn="base">
              <a:spcBef>
                <a:spcPts val="0"/>
              </a:spcBef>
            </a:pPr>
            <a:r>
              <a:rPr lang="pl-PL" sz="1800" dirty="0"/>
              <a:t>opisać w jaki sposób będą Państwo monitorować przebieg pracy ASPE.</a:t>
            </a: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None/>
            </a:pPr>
            <a:endParaRPr lang="pl-PL" sz="1800" dirty="0"/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800" dirty="0"/>
              <a:t>Formułując cele proszę pamiętać że: 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pl-PL" sz="1800" dirty="0"/>
              <a:t>cel to stan jaki chcemy osiągnąć dzięki realizacji przedsięwzięcia, a nie działanie, które planujemy zrealizować (np. “wsparcie ASPE” nie jest celem!);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pl-PL" sz="1800" dirty="0"/>
              <a:t>cel musi być odpowiedzią na zdiagnozowany problem/problemy;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pl-PL" sz="1800" dirty="0"/>
              <a:t>cele powinny być opracowane osobno dla każdego dziecka;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pl-PL" sz="1800" dirty="0"/>
              <a:t>cele mają spełniać kryteria SMART (Każdy z celów powinien być: 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1800" dirty="0"/>
              <a:t>Skonkretyzowany– jego zrozumienie nie powinno stanowić kłopotu, sformułowanie powinno być jednoznaczne i niepozostawiające miejsca na luźną interpretację,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1800" dirty="0"/>
              <a:t>Mierzalny – a więc tak sformułowany, by można było liczbowo wyrazić stopień realizacji celu, lub przynajmniej umożliwić jednoznaczną „sprawdzalność” jego realizacji,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1800" dirty="0"/>
              <a:t>Osiągalny – cel zbyt ambitny podkopuje wiarę w jego osiągnięcie i tym samym motywację do jego realizacji,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1800" dirty="0"/>
              <a:t>Istotny – cel powinien być ważnym krokiem naprzód, jednocześnie musi stanowić określoną wartość dla tego, kto będzie go realizował,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1800" dirty="0"/>
              <a:t>Określony w czasie.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0CE8BDD-9B94-46CF-893B-4E147CF9F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915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7EC738-29A2-4012-9D5A-98BA44FD2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 właściwie sformułowanego celu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804B43C-E235-4F4D-98D4-4963D0B5C3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2400" b="1" i="0" u="none" strike="noStrike" dirty="0">
                <a:solidFill>
                  <a:srgbClr val="0B5394"/>
                </a:solidFill>
                <a:effectLst/>
                <a:latin typeface="Calibri" panose="020F0502020204030204" pitchFamily="34" charset="0"/>
              </a:rPr>
              <a:t>Cel główny</a:t>
            </a:r>
            <a:r>
              <a:rPr lang="pl-PL" sz="2400" b="0" i="0" u="none" strike="noStrike" dirty="0">
                <a:solidFill>
                  <a:srgbClr val="0B5394"/>
                </a:solidFill>
                <a:effectLst/>
                <a:latin typeface="Calibri" panose="020F0502020204030204" pitchFamily="34" charset="0"/>
              </a:rPr>
              <a:t>: Poprawa funkcjonowania ucznia Y w zakresie komunikacji, samoobsługi i zmniejszenie ilości ataków agresji w ciągu 10 miesięcy od … do…, dzięki wsparciu ASPE.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pl-PL" sz="2400" b="0" dirty="0">
              <a:effectLst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2400" b="1" i="0" u="none" strike="noStrike" dirty="0">
                <a:solidFill>
                  <a:srgbClr val="0B5394"/>
                </a:solidFill>
                <a:effectLst/>
                <a:latin typeface="Calibri" panose="020F0502020204030204" pitchFamily="34" charset="0"/>
              </a:rPr>
              <a:t>Cele szczegółowe</a:t>
            </a:r>
            <a:r>
              <a:rPr lang="pl-PL" sz="2400" b="0" i="0" u="none" strike="noStrike" dirty="0">
                <a:solidFill>
                  <a:srgbClr val="0B5394"/>
                </a:solidFill>
                <a:effectLst/>
                <a:latin typeface="Calibri" panose="020F0502020204030204" pitchFamily="34" charset="0"/>
              </a:rPr>
              <a:t>:</a:t>
            </a:r>
            <a:br>
              <a:rPr lang="pl-PL" sz="2400" b="0" i="0" u="none" strike="noStrike" dirty="0">
                <a:solidFill>
                  <a:srgbClr val="0B5394"/>
                </a:solidFill>
                <a:effectLst/>
                <a:latin typeface="Calibri" panose="020F0502020204030204" pitchFamily="34" charset="0"/>
              </a:rPr>
            </a:br>
            <a:endParaRPr lang="pl-PL" sz="2400" b="0" i="0" u="none" strike="noStrike" dirty="0">
              <a:solidFill>
                <a:srgbClr val="0B5394"/>
              </a:solidFill>
              <a:effectLst/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pl-PL" sz="2400" b="0" i="0" u="none" strike="noStrike" dirty="0">
                <a:solidFill>
                  <a:srgbClr val="0B5394"/>
                </a:solidFill>
                <a:effectLst/>
                <a:latin typeface="Calibri" panose="020F0502020204030204" pitchFamily="34" charset="0"/>
              </a:rPr>
              <a:t>Wzrost ilości interakcji (komunikacji) ucznia Y z kolegami i koleżankami z klasy o 20% w ciągu 10 miesięcy od … do…, dzięki wsparciu ASPE.</a:t>
            </a:r>
          </a:p>
          <a:p>
            <a:pPr>
              <a:spcBef>
                <a:spcPts val="0"/>
              </a:spcBef>
            </a:pPr>
            <a:r>
              <a:rPr lang="pl-PL" sz="2400" b="0" i="0" u="none" strike="noStrike" dirty="0">
                <a:solidFill>
                  <a:srgbClr val="0B5394"/>
                </a:solidFill>
                <a:effectLst/>
                <a:latin typeface="Calibri" panose="020F0502020204030204" pitchFamily="34" charset="0"/>
              </a:rPr>
              <a:t>Wzrost ilości sytuacji w których Y nie będzie wymagał wsparcia drugiej osoby w codziennych czynnościach, o 50%, w okresie 10 miesięcy od… do…., dzięki wsparciu ASPE.</a:t>
            </a:r>
          </a:p>
          <a:p>
            <a:pPr>
              <a:spcBef>
                <a:spcPts val="0"/>
              </a:spcBef>
            </a:pPr>
            <a:r>
              <a:rPr lang="pl-PL" sz="2400" b="0" i="0" u="none" strike="noStrike" dirty="0">
                <a:solidFill>
                  <a:srgbClr val="0B5394"/>
                </a:solidFill>
                <a:effectLst/>
                <a:latin typeface="Calibri" panose="020F0502020204030204" pitchFamily="34" charset="0"/>
              </a:rPr>
              <a:t>Zmniejszenie ilości </a:t>
            </a:r>
            <a:r>
              <a:rPr lang="pl-PL" sz="2400" b="0" i="0" u="none" strike="noStrike" dirty="0" err="1">
                <a:solidFill>
                  <a:srgbClr val="0B5394"/>
                </a:solidFill>
                <a:effectLst/>
                <a:latin typeface="Calibri" panose="020F0502020204030204" pitchFamily="34" charset="0"/>
              </a:rPr>
              <a:t>zachowań</a:t>
            </a:r>
            <a:r>
              <a:rPr lang="pl-PL" sz="2400" b="0" i="0" u="none" strike="noStrike" dirty="0">
                <a:solidFill>
                  <a:srgbClr val="0B5394"/>
                </a:solidFill>
                <a:effectLst/>
                <a:latin typeface="Calibri" panose="020F0502020204030204" pitchFamily="34" charset="0"/>
              </a:rPr>
              <a:t> agresywnych ucznia X o 50% w okresie 10 miesięcy od ……… do……… dzięki wsparciu ASPE.</a:t>
            </a:r>
            <a:endParaRPr lang="pl-PL" sz="2400" b="0" dirty="0">
              <a:effectLst/>
            </a:endParaRP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10EBC9B-BDC4-4CF3-B7F3-20437E618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98645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374396D-C182-4603-9DE3-9D5BD3397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/>
              <a:t>Wskaźniki realizacji celów, w tym wskaźniki własne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36FE4AD-C939-438B-88A8-4C9CFE510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821" y="1512804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 rtl="0" fontAlgn="base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0"/>
              <a:t>Dla każdego celu należy podać wskaźnik poziomu jego realizacji.</a:t>
            </a:r>
            <a:br>
              <a:rPr lang="pl-PL" dirty="0"/>
            </a:br>
            <a:r>
              <a:rPr lang="pl-PL" dirty="0"/>
              <a:t>Wskaźnik musi pozwalać na pomiar osiągnięcia celu.</a:t>
            </a:r>
            <a:br>
              <a:rPr lang="pl-PL" dirty="0"/>
            </a:br>
            <a:r>
              <a:rPr lang="pl-PL" dirty="0"/>
              <a:t>Dla każdego wskaźnika własnego należy podać:</a:t>
            </a:r>
            <a:br>
              <a:rPr lang="pl-PL" dirty="0"/>
            </a:br>
            <a:endParaRPr lang="pl-PL" dirty="0"/>
          </a:p>
          <a:p>
            <a:pPr fontAlgn="base">
              <a:spcBef>
                <a:spcPts val="0"/>
              </a:spcBef>
            </a:pPr>
            <a:r>
              <a:rPr lang="pl-PL" dirty="0"/>
              <a:t>sposób jego pomiaru,</a:t>
            </a:r>
          </a:p>
          <a:p>
            <a:pPr fontAlgn="base">
              <a:spcBef>
                <a:spcPts val="0"/>
              </a:spcBef>
            </a:pPr>
            <a:r>
              <a:rPr lang="pl-PL" dirty="0"/>
              <a:t>częstotliwość jego pomiaru,</a:t>
            </a:r>
          </a:p>
          <a:p>
            <a:pPr fontAlgn="base">
              <a:spcBef>
                <a:spcPts val="0"/>
              </a:spcBef>
            </a:pPr>
            <a:r>
              <a:rPr lang="pl-PL" dirty="0"/>
              <a:t>wartość wyjściową,</a:t>
            </a:r>
          </a:p>
          <a:p>
            <a:pPr fontAlgn="base">
              <a:spcBef>
                <a:spcPts val="0"/>
              </a:spcBef>
            </a:pPr>
            <a:r>
              <a:rPr lang="pl-PL" dirty="0"/>
              <a:t>Źródło danych.</a:t>
            </a:r>
          </a:p>
          <a:p>
            <a:pPr marL="0" indent="0" fontAlgn="base">
              <a:spcBef>
                <a:spcPts val="0"/>
              </a:spcBef>
              <a:buNone/>
            </a:pPr>
            <a:endParaRPr lang="pl-PL" dirty="0"/>
          </a:p>
          <a:p>
            <a:pPr marL="0" indent="0" fontAlgn="base">
              <a:spcBef>
                <a:spcPts val="0"/>
              </a:spcBef>
              <a:buNone/>
            </a:pPr>
            <a:r>
              <a:rPr lang="pl-PL" dirty="0"/>
              <a:t>Samo wskazanie o ile dany wskaźnik ma się zmniejszyć lub wzrosnąć nie jest wystarczającą informacją. Przykładowo wskaźnik wzrost o 50% </a:t>
            </a:r>
            <a:r>
              <a:rPr lang="pl-PL" dirty="0" err="1"/>
              <a:t>zachowań</a:t>
            </a:r>
            <a:r>
              <a:rPr lang="pl-PL" dirty="0"/>
              <a:t> X, wymaga podania ile tych </a:t>
            </a:r>
            <a:r>
              <a:rPr lang="pl-PL" dirty="0" err="1"/>
              <a:t>zachowań</a:t>
            </a:r>
            <a:r>
              <a:rPr lang="pl-PL" dirty="0"/>
              <a:t> jest obecnie w jakiejś jednostce czasu (średnio …. </a:t>
            </a:r>
            <a:r>
              <a:rPr lang="pl-PL" dirty="0" err="1"/>
              <a:t>zachowań</a:t>
            </a:r>
            <a:r>
              <a:rPr lang="pl-PL" dirty="0"/>
              <a:t> X w miesiącu).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68D72B8-9A6F-4E78-B3EC-33334AB10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701447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E97591E-6796-4826-9634-180734EA2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5528"/>
          </a:xfrm>
        </p:spPr>
        <p:txBody>
          <a:bodyPr>
            <a:normAutofit fontScale="90000"/>
          </a:bodyPr>
          <a:lstStyle/>
          <a:p>
            <a:r>
              <a:rPr lang="pl-PL" dirty="0"/>
              <a:t>Przykład wskaźników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6269E3A-07CE-4A7D-8A15-A07CE13AD8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7326"/>
            <a:ext cx="10515600" cy="4909637"/>
          </a:xfrm>
        </p:spPr>
        <p:txBody>
          <a:bodyPr>
            <a:normAutofit fontScale="62500" lnSpcReduction="20000"/>
          </a:bodyPr>
          <a:lstStyle/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0"/>
              <a:t>Przykład właściwie sformułowanego wskaźnika:  </a:t>
            </a: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endParaRPr lang="pl-PL" dirty="0"/>
          </a:p>
          <a:p>
            <a:pPr marL="0" indent="0">
              <a:spcBef>
                <a:spcPts val="0"/>
              </a:spcBef>
              <a:buNone/>
            </a:pPr>
            <a:r>
              <a:rPr lang="pl-PL" dirty="0"/>
              <a:t>Cel:</a:t>
            </a:r>
            <a:br>
              <a:rPr lang="pl-PL" dirty="0"/>
            </a:br>
            <a:r>
              <a:rPr lang="pl-PL" sz="2800" b="0" i="0" u="none" strike="noStrike" dirty="0">
                <a:solidFill>
                  <a:srgbClr val="0B5394"/>
                </a:solidFill>
                <a:effectLst/>
                <a:latin typeface="Calibri" panose="020F0502020204030204" pitchFamily="34" charset="0"/>
              </a:rPr>
              <a:t>Zmniejszenie ilości </a:t>
            </a:r>
            <a:r>
              <a:rPr lang="pl-PL" sz="2800" b="0" i="0" u="none" strike="noStrike" dirty="0" err="1">
                <a:solidFill>
                  <a:srgbClr val="0B5394"/>
                </a:solidFill>
                <a:effectLst/>
                <a:latin typeface="Calibri" panose="020F0502020204030204" pitchFamily="34" charset="0"/>
              </a:rPr>
              <a:t>zachowań</a:t>
            </a:r>
            <a:r>
              <a:rPr lang="pl-PL" sz="2800" b="0" i="0" u="none" strike="noStrike" dirty="0">
                <a:solidFill>
                  <a:srgbClr val="0B5394"/>
                </a:solidFill>
                <a:effectLst/>
                <a:latin typeface="Calibri" panose="020F0502020204030204" pitchFamily="34" charset="0"/>
              </a:rPr>
              <a:t> agresywnych ucznia X o 50% w okresie 10 miesięcy od ……… do……… dzięki wsparciu ASPE.</a:t>
            </a:r>
            <a:endParaRPr lang="pl-PL" sz="2800" b="0" dirty="0">
              <a:effectLst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Wskaźnik:</a:t>
            </a:r>
          </a:p>
          <a:p>
            <a:pPr marL="0" indent="0">
              <a:buNone/>
            </a:pPr>
            <a:r>
              <a:rPr lang="pl-PL" dirty="0">
                <a:solidFill>
                  <a:schemeClr val="accent1"/>
                </a:solidFill>
              </a:rPr>
              <a:t>Ilość </a:t>
            </a:r>
            <a:r>
              <a:rPr lang="pl-PL" dirty="0" err="1">
                <a:solidFill>
                  <a:schemeClr val="accent1"/>
                </a:solidFill>
              </a:rPr>
              <a:t>zachowań</a:t>
            </a:r>
            <a:r>
              <a:rPr lang="pl-PL" dirty="0">
                <a:solidFill>
                  <a:schemeClr val="accent1"/>
                </a:solidFill>
              </a:rPr>
              <a:t> agresywnych (bójek i kłótni z wyzwiskami) </a:t>
            </a:r>
            <a:r>
              <a:rPr lang="pl-PL" dirty="0" err="1">
                <a:solidFill>
                  <a:schemeClr val="accent1"/>
                </a:solidFill>
              </a:rPr>
              <a:t>średniotygodniowo</a:t>
            </a:r>
            <a:br>
              <a:rPr lang="pl-PL" dirty="0"/>
            </a:br>
            <a:br>
              <a:rPr lang="pl-PL" dirty="0"/>
            </a:br>
            <a:r>
              <a:rPr lang="pl-PL" dirty="0"/>
              <a:t>Sposób pomiaru wskaźnika: </a:t>
            </a:r>
          </a:p>
          <a:p>
            <a:pPr marL="0" indent="0">
              <a:buNone/>
            </a:pPr>
            <a:r>
              <a:rPr lang="pl-PL" dirty="0">
                <a:solidFill>
                  <a:schemeClr val="accent1"/>
                </a:solidFill>
              </a:rPr>
              <a:t>sprawdzanie ilości takich sytuacji w dokumentacji prowadzonej przez ASPE, </a:t>
            </a:r>
            <a:br>
              <a:rPr lang="pl-PL" dirty="0">
                <a:solidFill>
                  <a:schemeClr val="accent1"/>
                </a:solidFill>
              </a:rPr>
            </a:br>
            <a:r>
              <a:rPr lang="pl-PL" dirty="0">
                <a:solidFill>
                  <a:schemeClr val="accent1"/>
                </a:solidFill>
              </a:rPr>
              <a:t>- pomiar wyjściowy: X średnio 8 razy w tygodniu wdaje się w bójki lub kłótnie z wyzwiskami, </a:t>
            </a:r>
            <a:br>
              <a:rPr lang="pl-PL" dirty="0">
                <a:solidFill>
                  <a:schemeClr val="accent1"/>
                </a:solidFill>
              </a:rPr>
            </a:br>
            <a:r>
              <a:rPr lang="pl-PL" dirty="0">
                <a:solidFill>
                  <a:schemeClr val="accent1"/>
                </a:solidFill>
              </a:rPr>
              <a:t>- planowany poziom wskaźnika na koniec realizacji projektu:  X wdaje się w bójki lub kłótnie z wyzwiskami średnio 4 razy w tygodniu.</a:t>
            </a:r>
            <a:br>
              <a:rPr lang="pl-PL" dirty="0">
                <a:solidFill>
                  <a:schemeClr val="accent1"/>
                </a:solidFill>
              </a:rPr>
            </a:br>
            <a:br>
              <a:rPr lang="pl-PL" dirty="0">
                <a:solidFill>
                  <a:schemeClr val="accent1"/>
                </a:solidFill>
              </a:rPr>
            </a:br>
            <a:r>
              <a:rPr lang="pl-PL" dirty="0"/>
              <a:t>Źródło danych: </a:t>
            </a:r>
          </a:p>
          <a:p>
            <a:pPr marL="0" indent="0">
              <a:buNone/>
            </a:pPr>
            <a:r>
              <a:rPr lang="pl-PL" dirty="0">
                <a:solidFill>
                  <a:schemeClr val="accent1"/>
                </a:solidFill>
              </a:rPr>
              <a:t>dokumentacja prowadzona przez ASPE</a:t>
            </a:r>
          </a:p>
          <a:p>
            <a:pPr marL="0" indent="0">
              <a:buNone/>
            </a:pPr>
            <a:br>
              <a:rPr lang="pl-PL" dirty="0"/>
            </a:br>
            <a:r>
              <a:rPr lang="pl-PL" dirty="0"/>
              <a:t>Zakładana częstotliwość pomiaru: </a:t>
            </a:r>
          </a:p>
          <a:p>
            <a:pPr marL="0" indent="0">
              <a:buNone/>
            </a:pPr>
            <a:r>
              <a:rPr lang="pl-PL" dirty="0">
                <a:solidFill>
                  <a:schemeClr val="accent1"/>
                </a:solidFill>
              </a:rPr>
              <a:t>raz na tydzień.</a:t>
            </a:r>
            <a:br>
              <a:rPr lang="pl-PL" sz="1800" b="0" i="0" u="none" strike="noStrike" dirty="0">
                <a:solidFill>
                  <a:srgbClr val="0B5394"/>
                </a:solidFill>
                <a:effectLst/>
                <a:latin typeface="Calibri" panose="020F0502020204030204" pitchFamily="34" charset="0"/>
              </a:rPr>
            </a:b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17A7271-2D01-4480-918D-2B37956DD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078807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1C7177C-6C57-4915-98B4-386FA6B6F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Planowane działania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B5F96E0-A690-4D8C-B43F-257265AD5E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/>
              <a:t>W tym punkcie wniosku proszę dokładnie, w punktach, opisać co w związku z realizacją przedsięwzięcia będzie robić:</a:t>
            </a:r>
            <a:br>
              <a:rPr lang="pl-PL" dirty="0"/>
            </a:br>
            <a:endParaRPr lang="pl-PL" dirty="0"/>
          </a:p>
          <a:p>
            <a:r>
              <a:rPr lang="pl-PL" dirty="0"/>
              <a:t>Organ prowadzący</a:t>
            </a:r>
          </a:p>
          <a:p>
            <a:r>
              <a:rPr lang="pl-PL" dirty="0"/>
              <a:t>Kadra szkoły</a:t>
            </a:r>
          </a:p>
          <a:p>
            <a:r>
              <a:rPr lang="pl-PL" dirty="0"/>
              <a:t>ASPE.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Opisy zbyt ogólne takiej jak „będzie wspierał dziecko”, „będzie nadzorował prace ASPE” nie są wystarczające. Proszę wskazywać konkretne działania i sposób ich wykonywania.</a:t>
            </a:r>
            <a:br>
              <a:rPr lang="pl-PL" dirty="0"/>
            </a:br>
            <a:r>
              <a:rPr lang="pl-PL" dirty="0"/>
              <a:t>Proszę zwrócić szczególną uwagę na:</a:t>
            </a:r>
            <a:br>
              <a:rPr lang="pl-PL" dirty="0"/>
            </a:br>
            <a:r>
              <a:rPr lang="pl-PL" dirty="0"/>
              <a:t>- zakres pracy ASPE. To nie jest kadra pedagogiczne i nie można w zakres jej działań wpisywać zadań przekraczających jej kompetencje. </a:t>
            </a:r>
            <a:br>
              <a:rPr lang="pl-PL" dirty="0"/>
            </a:br>
            <a:r>
              <a:rPr lang="pl-PL" dirty="0"/>
              <a:t>- spójność działań: jeśli np. ASPE ma z dzieckiem powtarzać ćwiczenia zalecone przez np. logopedę, to logopeda musi te ćwiczenia przygotować i przygotować ASPE do takiej pracy oraz nadzorować jej przebieg.</a:t>
            </a:r>
            <a:br>
              <a:rPr lang="pl-PL" dirty="0"/>
            </a:b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E968BC2-A647-430B-BCE1-E999D6D80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2840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93F5D6-CC80-467C-9E78-215AD75A1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Sposób przeprowadzenia weryfikacji kwalifikacji ASPE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72E2C2C-821B-4792-9797-4338604EE8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Proszę odnieść się do Załącznika nr 2 do Procedur Realizacji Projektów Grantowych. </a:t>
            </a:r>
          </a:p>
          <a:p>
            <a:pPr marL="0" indent="0">
              <a:buNone/>
            </a:pPr>
            <a:r>
              <a:rPr lang="pl-PL" dirty="0"/>
              <a:t>Z opisu musi wynikać uwzględnienie w procesie rekrutacji potrzeb tego konkretnego dziecka dla którego rekrutowany jest ASPE</a:t>
            </a:r>
            <a:r>
              <a:rPr lang="pl-PL"/>
              <a:t>. </a:t>
            </a: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08F6B349-BEF2-4CF7-A780-6479350A5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8671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Partnerzy realizujący projekt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51250"/>
          </a:xfrm>
        </p:spPr>
        <p:txBody>
          <a:bodyPr>
            <a:noAutofit/>
          </a:bodyPr>
          <a:lstStyle/>
          <a:p>
            <a:pPr fontAlgn="base">
              <a:lnSpc>
                <a:spcPct val="200000"/>
              </a:lnSpc>
            </a:pPr>
            <a:r>
              <a:rPr lang="pl-PL" sz="2400" dirty="0"/>
              <a:t>Fundacja Edukacyjna ODITK</a:t>
            </a:r>
          </a:p>
          <a:p>
            <a:pPr fontAlgn="base">
              <a:lnSpc>
                <a:spcPct val="200000"/>
              </a:lnSpc>
            </a:pPr>
            <a:r>
              <a:rPr lang="pl-PL" sz="2400" dirty="0"/>
              <a:t>Fundacja Fundusz Współpracy</a:t>
            </a:r>
          </a:p>
          <a:p>
            <a:pPr fontAlgn="base">
              <a:lnSpc>
                <a:spcPct val="200000"/>
              </a:lnSpc>
            </a:pPr>
            <a:r>
              <a:rPr lang="pl-PL" sz="2400" dirty="0"/>
              <a:t>Stowarzyszenie Sztuka Włączania</a:t>
            </a:r>
          </a:p>
          <a:p>
            <a:pPr fontAlgn="base">
              <a:lnSpc>
                <a:spcPct val="200000"/>
              </a:lnSpc>
            </a:pPr>
            <a:r>
              <a:rPr lang="pl-PL" sz="2400" dirty="0"/>
              <a:t>Uniwersytet Warmińsko-Mazurski w Olsztynie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3</a:t>
            </a:fld>
            <a:endParaRPr lang="pl-PL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Cele projektu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pl-PL" dirty="0"/>
              <a:t>przygotowanie założeń prawnych oraz opisu kwalifikacji „asystenta ucznia ze specjalnymi potrzebami edukacyjnymi, w tym z niepełnosprawnościami” [w skrócie ASPE],</a:t>
            </a:r>
          </a:p>
          <a:p>
            <a:pPr fontAlgn="base"/>
            <a:r>
              <a:rPr lang="pl-PL" dirty="0"/>
              <a:t>wprowadzenie opisu kwalifikacji ASPE do Zintegrowanego Systemu Kwalifikacji,</a:t>
            </a:r>
          </a:p>
          <a:p>
            <a:pPr fontAlgn="base"/>
            <a:r>
              <a:rPr lang="pl-PL" dirty="0"/>
              <a:t>opracowanie zasady finansowania i organizacji pracy ASPE,</a:t>
            </a:r>
          </a:p>
          <a:p>
            <a:pPr fontAlgn="base"/>
            <a:r>
              <a:rPr lang="pl-PL" dirty="0"/>
              <a:t>opracowanie programu i scenariuszy szkoleń dla asystentów i kadry szkół zatrudniających ASPE,</a:t>
            </a:r>
          </a:p>
          <a:p>
            <a:pPr fontAlgn="base"/>
            <a:r>
              <a:rPr lang="pl-PL" dirty="0"/>
              <a:t>przygotowanie pierwszej grupy 640 ASPE do pracy z dziećmi i młodzieżą.</a:t>
            </a:r>
            <a:br>
              <a:rPr lang="pl-PL" dirty="0"/>
            </a:br>
            <a:br>
              <a:rPr lang="pl-PL" dirty="0"/>
            </a:b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4</a:t>
            </a:fld>
            <a:endParaRPr lang="pl-P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60475"/>
          </a:xfrm>
        </p:spPr>
        <p:txBody>
          <a:bodyPr/>
          <a:lstStyle/>
          <a:p>
            <a:r>
              <a:rPr lang="pl-PL" dirty="0"/>
              <a:t>Cele przedsięwzięć grantowych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513840"/>
            <a:ext cx="10515600" cy="4663123"/>
          </a:xfrm>
        </p:spPr>
        <p:txBody>
          <a:bodyPr>
            <a:normAutofit/>
          </a:bodyPr>
          <a:lstStyle/>
          <a:p>
            <a:pPr marL="514350" indent="-514350">
              <a:buAutoNum type="alphaLcPeriod"/>
            </a:pPr>
            <a:r>
              <a:rPr lang="pl-PL" dirty="0"/>
              <a:t>Wzrost samodzielności dziecka lub umożliwienie mu pełniejszego udziału w życiu klasy i szkoły.</a:t>
            </a:r>
            <a:br>
              <a:rPr lang="pl-PL" dirty="0"/>
            </a:br>
            <a:br>
              <a:rPr lang="pl-PL" dirty="0"/>
            </a:br>
            <a:r>
              <a:rPr lang="pl-PL" dirty="0"/>
              <a:t>Wyjaśnienie: ASPE powinien zawsze starć się zwiększać zakres samodzielności dziecka. Jednocześnie u konkretnych osób z powodu niepełnosprawności lub choroby, osiągnięcie nawet częściowej samodzielności w niektórych obszarach nie jest możliwe. </a:t>
            </a:r>
          </a:p>
          <a:p>
            <a:pPr marL="514350" indent="-514350">
              <a:buAutoNum type="alphaLcPeriod"/>
            </a:pPr>
            <a:r>
              <a:rPr lang="pl-PL" dirty="0"/>
              <a:t>Poprawa funkcjonowania zespołu klasowego, w tym rozwój kompetencji społecznych, w tym wrażliwość na różnorodne potrzeby.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5</a:t>
            </a:fld>
            <a:endParaRPr lang="pl-PL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</p:spPr>
        <p:txBody>
          <a:bodyPr>
            <a:normAutofit/>
          </a:bodyPr>
          <a:lstStyle/>
          <a:p>
            <a:r>
              <a:rPr lang="pl-PL" dirty="0"/>
              <a:t>Konkursy grantowe – informacje ogólne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68680" y="1551305"/>
            <a:ext cx="10515600" cy="43513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/>
              <a:t>Odrębny konkurs w każdym z 16 województw.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W każdym z województw:</a:t>
            </a:r>
          </a:p>
          <a:p>
            <a:pPr>
              <a:buFontTx/>
              <a:buChar char="-"/>
            </a:pPr>
            <a:r>
              <a:rPr lang="pl-PL" dirty="0"/>
              <a:t>zasady konkursu są takie same;</a:t>
            </a:r>
          </a:p>
          <a:p>
            <a:pPr>
              <a:buFontTx/>
              <a:buChar char="-"/>
            </a:pPr>
            <a:r>
              <a:rPr lang="pl-PL" dirty="0"/>
              <a:t>zaplanowaliśmy dwa nabory wniosków: </a:t>
            </a:r>
          </a:p>
          <a:p>
            <a:pPr marL="541338" indent="0"/>
            <a:r>
              <a:rPr lang="pl-PL" dirty="0"/>
              <a:t> od 16 sierpnia do 10 września 2021 roku;</a:t>
            </a:r>
          </a:p>
          <a:p>
            <a:pPr marL="541338" indent="0"/>
            <a:r>
              <a:rPr lang="pl-PL" dirty="0"/>
              <a:t> od 18 listopada do 17 grudnia 2021 roku</a:t>
            </a:r>
          </a:p>
          <a:p>
            <a:pPr>
              <a:buFontTx/>
              <a:buChar char="-"/>
            </a:pPr>
            <a:r>
              <a:rPr lang="pl-PL" dirty="0"/>
              <a:t>kwota przeznaczona na granty wynosi 1.168.897,00 zł;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6</a:t>
            </a:fld>
            <a:endParaRPr lang="pl-PL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Konkursy grantowe - sposób podziału środków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78016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pl-PL" dirty="0"/>
              <a:t>Dla każdego województwa alokacja środków wynosi odpowiednio: </a:t>
            </a:r>
          </a:p>
          <a:p>
            <a:pPr marL="514350" indent="-514350">
              <a:buAutoNum type="alphaLcPeriod"/>
            </a:pPr>
            <a:r>
              <a:rPr lang="pl-PL" dirty="0"/>
              <a:t>dla powiatów: 204 557,00 zł. </a:t>
            </a:r>
          </a:p>
          <a:p>
            <a:pPr marL="514350" indent="-514350">
              <a:buAutoNum type="alphaLcPeriod"/>
            </a:pPr>
            <a:r>
              <a:rPr lang="pl-PL" dirty="0"/>
              <a:t>dla miast na prawach powiatu: 204 557,00 zł. </a:t>
            </a:r>
          </a:p>
          <a:p>
            <a:pPr marL="514350" indent="-514350">
              <a:buAutoNum type="alphaLcPeriod"/>
            </a:pPr>
            <a:r>
              <a:rPr lang="pl-PL" dirty="0"/>
              <a:t>dla gmin miejskich: 204 557,00 zł. </a:t>
            </a:r>
          </a:p>
          <a:p>
            <a:pPr marL="514350" indent="-514350">
              <a:buAutoNum type="alphaLcPeriod"/>
            </a:pPr>
            <a:r>
              <a:rPr lang="pl-PL" dirty="0"/>
              <a:t>dla gmin miejsko-wiejskich: 204 557,00 zł.</a:t>
            </a:r>
          </a:p>
          <a:p>
            <a:pPr marL="514350" indent="-514350">
              <a:buAutoNum type="alphaLcPeriod"/>
            </a:pPr>
            <a:r>
              <a:rPr lang="pl-PL" dirty="0"/>
              <a:t>dla gmin wiejskich 204 557,00 zł.</a:t>
            </a:r>
          </a:p>
          <a:p>
            <a:pPr marL="514350" indent="-514350">
              <a:buAutoNum type="alphaLcPeriod"/>
            </a:pPr>
            <a:r>
              <a:rPr lang="pl-PL" dirty="0"/>
              <a:t>dla innych osób fizycznych i prawnych: 146 112 zł.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 ramach każdej z tych pul wydzielone są osobne środki na granty dotyczące zatrudnienia ASPE w: </a:t>
            </a:r>
          </a:p>
          <a:p>
            <a:pPr marL="514350" indent="-514350">
              <a:buAutoNum type="alphaLcPeriod"/>
            </a:pPr>
            <a:r>
              <a:rPr lang="pl-PL" dirty="0"/>
              <a:t>przedszkolach,</a:t>
            </a:r>
          </a:p>
          <a:p>
            <a:pPr marL="514350" indent="-514350">
              <a:buAutoNum type="alphaLcPeriod"/>
            </a:pPr>
            <a:r>
              <a:rPr lang="pl-PL" dirty="0"/>
              <a:t>szkołach podstawowych,</a:t>
            </a:r>
          </a:p>
          <a:p>
            <a:pPr marL="514350" indent="-514350">
              <a:buAutoNum type="alphaLcPeriod"/>
            </a:pPr>
            <a:r>
              <a:rPr lang="pl-PL" dirty="0"/>
              <a:t>szkołach branżowych I stopnia,</a:t>
            </a:r>
          </a:p>
          <a:p>
            <a:pPr marL="514350" indent="-514350">
              <a:buAutoNum type="alphaLcPeriod"/>
            </a:pPr>
            <a:r>
              <a:rPr lang="pl-PL" dirty="0"/>
              <a:t>technikach,</a:t>
            </a:r>
          </a:p>
          <a:p>
            <a:pPr marL="514350" indent="-514350">
              <a:buAutoNum type="alphaLcPeriod"/>
            </a:pPr>
            <a:r>
              <a:rPr lang="pl-PL" dirty="0"/>
              <a:t>liceach ogólnokształcących.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7</a:t>
            </a:fld>
            <a:endParaRPr lang="pl-PL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33425" y="517526"/>
            <a:ext cx="10515600" cy="615949"/>
          </a:xfrm>
        </p:spPr>
        <p:txBody>
          <a:bodyPr>
            <a:normAutofit fontScale="90000"/>
          </a:bodyPr>
          <a:lstStyle/>
          <a:p>
            <a:r>
              <a:rPr lang="pl-PL" dirty="0"/>
              <a:t>Kto może otrzymać grant?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6274" y="1311275"/>
            <a:ext cx="11017885" cy="4378326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sz="2200" dirty="0"/>
              <a:t>Jednostki Samorządu Terytorialnego i inne osoby fizyczne i prawne z terenu całej Polski, będące organami prowadzącymi:</a:t>
            </a:r>
            <a:br>
              <a:rPr lang="pl-PL" sz="2200" dirty="0"/>
            </a:br>
            <a:r>
              <a:rPr lang="pl-PL" sz="2200" dirty="0"/>
              <a:t>a. przedszkola posiadające oddziały ogólnodostępne z wyłączeniem przedszkoli specjalnych,</a:t>
            </a:r>
            <a:br>
              <a:rPr lang="pl-PL" sz="2200" dirty="0"/>
            </a:br>
            <a:r>
              <a:rPr lang="pl-PL" sz="2200" dirty="0"/>
              <a:t>b. szkoły podstawowe posiadające oddziały ogólnodostępne z wyłączeniem szkół specjalnych,</a:t>
            </a:r>
            <a:br>
              <a:rPr lang="pl-PL" sz="2200" dirty="0"/>
            </a:br>
            <a:r>
              <a:rPr lang="pl-PL" sz="2200" dirty="0"/>
              <a:t>c. szkoły branżowe I stopnia posiadające oddziały ogólnodostępne z wyłączeniem szkół specjalnych,</a:t>
            </a:r>
            <a:br>
              <a:rPr lang="pl-PL" sz="2200" dirty="0"/>
            </a:br>
            <a:r>
              <a:rPr lang="pl-PL" sz="2200" dirty="0"/>
              <a:t>d. licea posiadające oddziały ogólnodostępne z wyłączeniem szkół specjalnych,</a:t>
            </a:r>
            <a:br>
              <a:rPr lang="pl-PL" sz="2200" dirty="0"/>
            </a:br>
            <a:r>
              <a:rPr lang="pl-PL" sz="2200" dirty="0"/>
              <a:t>e. technika posiadające oddziały ogólnodostępne z wyłączeniem szkół specjalnych. </a:t>
            </a:r>
          </a:p>
          <a:p>
            <a:pPr marL="0" indent="0">
              <a:lnSpc>
                <a:spcPct val="150000"/>
              </a:lnSpc>
              <a:buNone/>
            </a:pPr>
            <a:endParaRPr lang="pl-PL" sz="22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8</a:t>
            </a:fld>
            <a:endParaRPr lang="pl-PL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 co może zostać wydatkowany grant?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22032"/>
          </a:xfrm>
        </p:spPr>
        <p:txBody>
          <a:bodyPr/>
          <a:lstStyle/>
          <a:p>
            <a:pPr fontAlgn="base"/>
            <a:r>
              <a:rPr lang="pl-PL" dirty="0"/>
              <a:t>Grant może zostać wykorzystany wyłącznie na pokrycie kosztów zatrudnienia w szkole i/lub przedszkolu ASPE, przez okres 10 miesięcy.</a:t>
            </a:r>
          </a:p>
          <a:p>
            <a:pPr fontAlgn="base"/>
            <a:r>
              <a:rPr lang="pl-PL" dirty="0"/>
              <a:t>Jeden organ prowadzący szkoły może zrealizować przedsięwzięcie grantowe w maksymalnie 5 prowadzonych przez siebie szkołach.</a:t>
            </a:r>
          </a:p>
          <a:p>
            <a:pPr fontAlgn="base"/>
            <a:r>
              <a:rPr lang="pl-PL" dirty="0"/>
              <a:t>W każdej szkole można zatrudnić w ramach przedsięwzięcia grantowego maksymalnie dwie osoby na stanowisku ASPE.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EED3B-65EC-45B1-AE6C-926AA442BD34}" type="slidenum">
              <a:rPr lang="pl-PL" smtClean="0"/>
              <a:pPr/>
              <a:t>9</a:t>
            </a:fld>
            <a:endParaRPr lang="pl-P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516</TotalTime>
  <Words>1941</Words>
  <Application>Microsoft Office PowerPoint</Application>
  <PresentationFormat>Panoramiczny</PresentationFormat>
  <Paragraphs>193</Paragraphs>
  <Slides>26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Motyw pakietu Office</vt:lpstr>
      <vt:lpstr>Asystent Ucznia o Specjalnych Potrzebach Edukacyjnych-pilotaż</vt:lpstr>
      <vt:lpstr>Prezentacja programu PowerPoint</vt:lpstr>
      <vt:lpstr>Partnerzy realizujący projekt</vt:lpstr>
      <vt:lpstr>Cele projektu</vt:lpstr>
      <vt:lpstr>Cele przedsięwzięć grantowych </vt:lpstr>
      <vt:lpstr>Konkursy grantowe – informacje ogólne</vt:lpstr>
      <vt:lpstr>Konkursy grantowe - sposób podziału środków </vt:lpstr>
      <vt:lpstr>Kto może otrzymać grant?</vt:lpstr>
      <vt:lpstr>Na co może zostać wydatkowany grant?</vt:lpstr>
      <vt:lpstr>Kwalifikacja dzieci i młodzieży do objęcia wsparciem przez ASPE </vt:lpstr>
      <vt:lpstr>Kwalifikacja dzieci i młodzieży do objęcia wsparciem przez ASPE- cd</vt:lpstr>
      <vt:lpstr>Profil kompetencyjny ASPE – wykształcenie i wymagania niezbędne</vt:lpstr>
      <vt:lpstr>Zadania ASPE</vt:lpstr>
      <vt:lpstr>Okres realizacji przedsięwzięcia grantowego</vt:lpstr>
      <vt:lpstr>Wysokość wsparcia</vt:lpstr>
      <vt:lpstr>Szkolenia</vt:lpstr>
      <vt:lpstr>Badania</vt:lpstr>
      <vt:lpstr>Prezentacja programu PowerPoint</vt:lpstr>
      <vt:lpstr>Przygotowanie opisów do wniosku o dofinansowanie</vt:lpstr>
      <vt:lpstr>Uzasadnienie potrzeby realizacji</vt:lpstr>
      <vt:lpstr>Cele realizacji przedsięwzięcia i monitoring realizacji</vt:lpstr>
      <vt:lpstr>Przykład właściwie sformułowanego celu</vt:lpstr>
      <vt:lpstr>Wskaźniki realizacji celów, w tym wskaźniki własne</vt:lpstr>
      <vt:lpstr>Przykład wskaźników</vt:lpstr>
      <vt:lpstr>Planowane działania</vt:lpstr>
      <vt:lpstr>Sposób przeprowadzenia weryfikacji kwalifikacji ASPE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WNIOSEK GRANTOWY</dc:title>
  <dc:creator>Magda Kotyła</dc:creator>
  <cp:lastModifiedBy>Monika Kuligowska</cp:lastModifiedBy>
  <cp:revision>33</cp:revision>
  <dcterms:created xsi:type="dcterms:W3CDTF">2021-08-22T14:34:37Z</dcterms:created>
  <dcterms:modified xsi:type="dcterms:W3CDTF">2021-12-13T12:40:49Z</dcterms:modified>
</cp:coreProperties>
</file>