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sldIdLst>
    <p:sldId id="256" r:id="rId2"/>
    <p:sldId id="269" r:id="rId3"/>
    <p:sldId id="283" r:id="rId4"/>
    <p:sldId id="267" r:id="rId5"/>
    <p:sldId id="279" r:id="rId6"/>
    <p:sldId id="268" r:id="rId7"/>
    <p:sldId id="277" r:id="rId8"/>
    <p:sldId id="276" r:id="rId9"/>
    <p:sldId id="270" r:id="rId10"/>
    <p:sldId id="271" r:id="rId11"/>
    <p:sldId id="272" r:id="rId12"/>
    <p:sldId id="273" r:id="rId13"/>
    <p:sldId id="278" r:id="rId14"/>
    <p:sldId id="280" r:id="rId15"/>
    <p:sldId id="274" r:id="rId16"/>
    <p:sldId id="275" r:id="rId17"/>
    <p:sldId id="281" r:id="rId18"/>
    <p:sldId id="282" r:id="rId1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7" autoAdjust="0"/>
    <p:restoredTop sz="94660"/>
  </p:normalViewPr>
  <p:slideViewPr>
    <p:cSldViewPr snapToGrid="0">
      <p:cViewPr varScale="1">
        <p:scale>
          <a:sx n="78" d="100"/>
          <a:sy n="78" d="100"/>
        </p:scale>
        <p:origin x="758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010901-6F3B-45AF-A281-7B0CFADD5AE3}" type="datetimeFigureOut">
              <a:rPr lang="pl-PL" smtClean="0"/>
              <a:pPr/>
              <a:t>24.08.2021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DFA347-548C-4B89-AB9D-EAB276BB1B4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043948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A29D93A-CDC3-4C17-AF14-C6571A3790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D6827CE4-F041-498D-8BCD-E0C8807BC8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80F072B-1870-4024-84F3-A8BBAE998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1D98-E93B-4F4F-9148-006FCFF6EE77}" type="datetime1">
              <a:rPr lang="pl-PL" smtClean="0"/>
              <a:pPr/>
              <a:t>24.08.2021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5C1A6F2-45D4-4DE3-A105-79035F9FF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B0A0EA0-258A-4256-AF5D-0FF6E9055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EED3B-65EC-45B1-AE6C-926AA442BD3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75972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ADE86EB-85B5-46C4-A45C-D7BE178D1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3D50083B-A0CF-437F-851D-D2922B8849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47D79F5-447C-427B-8788-E7EC01E63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60117-A6FC-40F7-82DA-388A4364ADD9}" type="datetime1">
              <a:rPr lang="pl-PL" smtClean="0"/>
              <a:pPr/>
              <a:t>24.08.2021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A3B649D-8FFB-4452-9346-933CA3C76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A59C191-998E-4AC1-8505-13972F3C9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EED3B-65EC-45B1-AE6C-926AA442BD3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56791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8D26FB3E-B590-486F-87A7-FE89E1434A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CEAED79A-EF9D-4CFD-9267-D63E6EC553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C2326B6-8101-475D-B8B0-DC99E0800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7406-606D-4E24-A814-8F89E17FAE04}" type="datetime1">
              <a:rPr lang="pl-PL" smtClean="0"/>
              <a:pPr/>
              <a:t>24.08.2021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BFD248D-C73F-45DE-8489-4B80F6C2C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4AC7339-8F74-497C-AE74-FC3BA5149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EED3B-65EC-45B1-AE6C-926AA442BD3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63658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6115E03-410E-4C60-BFED-CDEB383C5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40D2FA9-3AF1-41D4-BDC1-0A8F6C86D2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77D1D16-0A48-46C1-A9FA-1F4079E22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B0067-B24D-4187-8989-5E4E6CB2ADE9}" type="datetime1">
              <a:rPr lang="pl-PL" smtClean="0"/>
              <a:pPr/>
              <a:t>24.08.2021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9E63555-2DFC-4572-BDC0-B61EFBCB6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220DF90-C57E-49CE-857B-E43C696CE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EED3B-65EC-45B1-AE6C-926AA442BD3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47393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2360FD7-007B-4987-8C08-F153B4A372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F6EEEC7-9D87-49B3-AC84-257FA2EEC6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B83DC3E-125C-4A01-8954-1E59114E0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A5960-71FD-4DB9-8B0B-AC71A3AC1534}" type="datetime1">
              <a:rPr lang="pl-PL" smtClean="0"/>
              <a:pPr/>
              <a:t>24.08.2021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F176CCA-CEDA-4C5F-ABC5-5E1945FC5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F6D50CC-C461-4E7D-8F56-6F5C3FA3A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EED3B-65EC-45B1-AE6C-926AA442BD3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7375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6B062AE-8097-4E59-B36A-0DD08F3D0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CE835BB-DE66-4A07-B1FA-16702F0961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C6C084C1-F9D8-4392-B4E5-8053BB7675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39D669F-B1E0-40B5-9716-64108DA47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C0B87-8303-4131-B7B4-3506F4F07154}" type="datetime1">
              <a:rPr lang="pl-PL" smtClean="0"/>
              <a:pPr/>
              <a:t>24.08.2021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78766DBF-F5C0-426B-99FF-10C2EF387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478C55C1-2BEE-457F-81AA-BB3A9F1A9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EED3B-65EC-45B1-AE6C-926AA442BD3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04018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F121977-0CFC-4E87-8BCB-CF9509151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5B42FDF-645A-451A-BC63-4118BC1D6C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52611D4A-371A-46E1-98CB-77C98F19B1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158DF225-D672-4952-8667-34485123C5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14054A95-FC56-4D5E-B78F-2AE912D658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E1F61FCC-DE73-4EAF-BEC9-A0C630F5B0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CD275-D82E-4947-A013-2923F7C51F99}" type="datetime1">
              <a:rPr lang="pl-PL" smtClean="0"/>
              <a:pPr/>
              <a:t>24.08.2021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7B70908E-0178-456D-93E7-2733A9B63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CEFEEE5C-BF84-4548-96EC-D1FAB5DFF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EED3B-65EC-45B1-AE6C-926AA442BD3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20547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7D38092-18BC-4905-80CC-7B64DE100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329AA7ED-BB97-45C9-8E4D-4A116E19E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5D306-C76B-4AC1-A0E7-E89C575363DA}" type="datetime1">
              <a:rPr lang="pl-PL" smtClean="0"/>
              <a:pPr/>
              <a:t>24.08.2021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241CFCF9-06D3-445B-A02E-0935DCAB1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FA7BD63C-D68B-485A-8E17-4932672F8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EED3B-65EC-45B1-AE6C-926AA442BD3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71227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6FCB3278-A014-4016-B379-73E31266E3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3AAFD-C60F-427A-96DC-E9BC580A915E}" type="datetime1">
              <a:rPr lang="pl-PL" smtClean="0"/>
              <a:pPr/>
              <a:t>24.08.2021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5F0B1D0C-2862-4631-8DE6-046E96BAB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333DB5C-D09F-4D54-9BD2-50E2A094B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EED3B-65EC-45B1-AE6C-926AA442BD3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33090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353D6D6-2C07-485D-801E-440AA8ACC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55E816B-C9E7-44AC-A7F6-E27721CBF2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BCDBC32E-34CB-4D2D-A6D4-6C7C4864A3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115A9CAC-CE17-4FA8-A4F2-1971CF53A1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1AB91-DBA2-45C8-B53B-43FA8E4BCBE3}" type="datetime1">
              <a:rPr lang="pl-PL" smtClean="0"/>
              <a:pPr/>
              <a:t>24.08.2021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EB4E1F12-0380-4F55-AF49-6D0D5234A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7F1DF727-6E9C-4AD2-BE35-092C07B13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EED3B-65EC-45B1-AE6C-926AA442BD3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10249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E0831A9-E62A-4F28-BD0A-FD545A7846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7D6FDB4B-C5B2-4EFB-AF2F-9890B8B9AE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900A9E04-50D4-4B5C-8D59-C618E4B185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1CDD4DD9-D7EB-4F3B-9AE8-1766B72E8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6ED6D-47F1-4939-8378-27F197D32BEF}" type="datetime1">
              <a:rPr lang="pl-PL" smtClean="0"/>
              <a:pPr/>
              <a:t>24.08.2021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68A2BA5E-CF05-4F7F-B57E-A0223ABC4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D99756B-62ED-4D81-A597-6F40C80C9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EED3B-65EC-45B1-AE6C-926AA442BD3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7138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857CB8F7-C075-4334-8721-A16C95165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309E2FE-BBC9-4F25-953E-DEC2ADE3D2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A11097C-7B85-47B4-8B52-E365B6BAA2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65427-E6D7-4A34-9C1E-31C06EFD9047}" type="datetime1">
              <a:rPr lang="pl-PL" smtClean="0"/>
              <a:pPr/>
              <a:t>24.08.2021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A70A74F-4A4D-4285-BDE5-1EE59AF706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5D0F8DD-184E-4507-B318-DB6D3542B4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2EED3B-65EC-45B1-AE6C-926AA442BD3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82247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asystentspe.pl/www.asystentspe.p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Asystent Ucznia o Specjalnych Potrzebach Edukacyjnych-pilotaż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Na co może zostać wydatkowany grant?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22032"/>
          </a:xfrm>
        </p:spPr>
        <p:txBody>
          <a:bodyPr/>
          <a:lstStyle/>
          <a:p>
            <a:pPr fontAlgn="base"/>
            <a:r>
              <a:rPr lang="pl-PL" dirty="0"/>
              <a:t>Grant może zostać wykorzystany wyłącznie na pokrycie kosztów zatrudnienia w szkole i/lub przedszkolu ASPE, przez okres 10 miesięcy.</a:t>
            </a:r>
          </a:p>
          <a:p>
            <a:pPr fontAlgn="base"/>
            <a:r>
              <a:rPr lang="pl-PL" dirty="0"/>
              <a:t>Jeden organ prowadzący szkoły może zrealizować przedsięwzięcie grantowe w maksymalnie 5 prowadzonych przez siebie szkołach.</a:t>
            </a:r>
          </a:p>
          <a:p>
            <a:pPr fontAlgn="base"/>
            <a:r>
              <a:rPr lang="pl-PL" dirty="0"/>
              <a:t>W każdej szkole można zatrudnić w ramach przedsięwzięcia grantowego maksymalnie dwie osoby na stanowisku ASPE.</a:t>
            </a:r>
          </a:p>
          <a:p>
            <a:pPr>
              <a:buNone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EED3B-65EC-45B1-AE6C-926AA442BD34}" type="slidenum">
              <a:rPr lang="pl-PL" smtClean="0"/>
              <a:pPr/>
              <a:t>10</a:t>
            </a:fld>
            <a:endParaRPr lang="pl-PL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600075"/>
            <a:ext cx="10896600" cy="1104900"/>
          </a:xfrm>
        </p:spPr>
        <p:txBody>
          <a:bodyPr>
            <a:normAutofit fontScale="90000"/>
          </a:bodyPr>
          <a:lstStyle/>
          <a:p>
            <a:r>
              <a:rPr lang="pl-PL" dirty="0"/>
              <a:t>Kwalifikacja dzieci i młodzieży do objęcia wsparciem przez ASPE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564368"/>
            <a:ext cx="10515600" cy="4006215"/>
          </a:xfrm>
        </p:spPr>
        <p:txBody>
          <a:bodyPr>
            <a:normAutofit fontScale="92500" lnSpcReduction="20000"/>
          </a:bodyPr>
          <a:lstStyle/>
          <a:p>
            <a:pPr fontAlgn="base">
              <a:buNone/>
            </a:pPr>
            <a:r>
              <a:rPr lang="pl-PL" dirty="0"/>
              <a:t>Uczniowie i uczennice, którzy z racji swoich specjalnych potrzeb edukacyjnych:</a:t>
            </a:r>
          </a:p>
          <a:p>
            <a:pPr marL="514350" indent="-514350" fontAlgn="base">
              <a:buNone/>
            </a:pPr>
            <a:r>
              <a:rPr lang="pl-PL" dirty="0"/>
              <a:t>a) mają trudności:</a:t>
            </a:r>
          </a:p>
          <a:p>
            <a:pPr marL="447675" indent="-184150" fontAlgn="base"/>
            <a:r>
              <a:rPr lang="pl-PL" dirty="0"/>
              <a:t>w samodzielnym funkcjonowaniu w szkole (poruszaniu się, higienie, rozumieniu treści, organizacji nauki itp.),</a:t>
            </a:r>
          </a:p>
          <a:p>
            <a:pPr marL="447675" indent="-184150" fontAlgn="base"/>
            <a:r>
              <a:rPr lang="pl-PL" dirty="0"/>
              <a:t>w komunikowaniu się,</a:t>
            </a:r>
          </a:p>
          <a:p>
            <a:pPr marL="447675" indent="-184150" fontAlgn="base"/>
            <a:r>
              <a:rPr lang="pl-PL" dirty="0"/>
              <a:t>wynikające z niskich kompetencji społecznych,</a:t>
            </a:r>
          </a:p>
          <a:p>
            <a:pPr fontAlgn="base">
              <a:buNone/>
            </a:pPr>
            <a:r>
              <a:rPr lang="pl-PL" dirty="0"/>
              <a:t>b) prezentują zachowania agresywne i/lub autoagresywne,</a:t>
            </a:r>
          </a:p>
          <a:p>
            <a:pPr fontAlgn="base">
              <a:buNone/>
            </a:pPr>
            <a:r>
              <a:rPr lang="pl-PL" dirty="0"/>
              <a:t>c) prezentują zachowania utrudniające pracę reszcie klasy (natręctwa, niekontrolowane okrzyki, zachowania itp.)</a:t>
            </a:r>
          </a:p>
          <a:p>
            <a:pPr>
              <a:buNone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EED3B-65EC-45B1-AE6C-926AA442BD34}" type="slidenum">
              <a:rPr lang="pl-PL" smtClean="0"/>
              <a:pPr/>
              <a:t>11</a:t>
            </a:fld>
            <a:endParaRPr lang="pl-PL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Kwalifikacja dzieci i młodzieży do objęcia wsparciem przez ASPE- </a:t>
            </a:r>
            <a:r>
              <a:rPr lang="pl-PL" dirty="0" err="1"/>
              <a:t>cd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pl-PL" dirty="0"/>
              <a:t>Zgodnie z zapisami punktu 8 załącznika nr 2 do </a:t>
            </a:r>
            <a:r>
              <a:rPr lang="pl-PL" i="1" dirty="0"/>
              <a:t>Procedur realizacji projektu grantowego</a:t>
            </a:r>
            <a:r>
              <a:rPr lang="pl-PL" dirty="0"/>
              <a:t> wsparciem może być objęte dziecko/uczeń, u którego utrudnienia w zakresie samodzielnego funkcjonowania w przedszkolu/szkole zostały określone w orzeczeniu o potrzebie kształcenia specjalnego, opinii poradni psychologiczno-pedagogicznej, dokumentacji medycznej, innej dokumentacji albo stwierdzone w toku wielospecjalistycznej oceny funkcjonowania dziecka/ucznia lub rozpoznania dokonanego przez nauczyciel(k)i </a:t>
            </a:r>
            <a:r>
              <a:rPr lang="pl-PL" dirty="0" err="1"/>
              <a:t>i</a:t>
            </a:r>
            <a:r>
              <a:rPr lang="pl-PL" dirty="0"/>
              <a:t> specjalistów/ki.</a:t>
            </a:r>
          </a:p>
          <a:p>
            <a:pPr marL="0" indent="0" fontAlgn="base">
              <a:buNone/>
            </a:pPr>
            <a:r>
              <a:rPr lang="pl-PL" dirty="0"/>
              <a:t>Diagnoza lub rozpoznanie potrzeb dziecka powinny być aktualne na moment składania wniosku. </a:t>
            </a:r>
          </a:p>
          <a:p>
            <a:pPr>
              <a:buNone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EED3B-65EC-45B1-AE6C-926AA442BD34}" type="slidenum">
              <a:rPr lang="pl-PL" smtClean="0"/>
              <a:pPr/>
              <a:t>12</a:t>
            </a:fld>
            <a:endParaRPr lang="pl-PL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Profil kompetencyjny ASPE – wykształcenie i wymagania niezbędne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LcPeriod"/>
            </a:pPr>
            <a:r>
              <a:rPr lang="pl-PL" dirty="0"/>
              <a:t>wykształcenie średnie lub średnie branżowe,</a:t>
            </a:r>
          </a:p>
          <a:p>
            <a:pPr marL="514350" indent="-514350">
              <a:buAutoNum type="alphaLcPeriod"/>
            </a:pPr>
            <a:r>
              <a:rPr lang="pl-PL" dirty="0"/>
              <a:t>zaświadczenie o niekaralności z Krajowego Rejestru Karnego,</a:t>
            </a:r>
          </a:p>
          <a:p>
            <a:pPr marL="514350" indent="-514350">
              <a:buAutoNum type="alphaLcPeriod"/>
            </a:pPr>
            <a:r>
              <a:rPr lang="pl-PL" dirty="0"/>
              <a:t>posiadanie aktualnych badań SANEPID,</a:t>
            </a:r>
          </a:p>
          <a:p>
            <a:pPr marL="514350" indent="-514350">
              <a:buAutoNum type="alphaLcPeriod"/>
            </a:pPr>
            <a:r>
              <a:rPr lang="pl-PL" dirty="0"/>
              <a:t>dobry stan zdrowia umożliwiający wykonywanie czynności fizycznych, silnie obciążających układ ruchowy,</a:t>
            </a:r>
          </a:p>
          <a:p>
            <a:pPr marL="514350" indent="-514350">
              <a:buAutoNum type="alphaLcPeriod"/>
            </a:pPr>
            <a:r>
              <a:rPr lang="pl-PL" dirty="0"/>
              <a:t>znajomość języka polskiego w stopniu komunikatywnym.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EED3B-65EC-45B1-AE6C-926AA442BD34}" type="slidenum">
              <a:rPr lang="pl-PL" smtClean="0"/>
              <a:pPr/>
              <a:t>13</a:t>
            </a:fld>
            <a:endParaRPr lang="pl-PL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Zadania ASPE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Zadania ASPE opisane są szczegółowo w punkcie 9 </a:t>
            </a:r>
            <a:r>
              <a:rPr lang="pl-PL" b="1" dirty="0"/>
              <a:t>Załącznika nr 2 do Procedur grantowych realizacji projektu grantowego – Asystent dziecka/ucznia ze specjalnymi potrzebami edukacyjnymi (ASPE).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EED3B-65EC-45B1-AE6C-926AA442BD34}" type="slidenum">
              <a:rPr lang="pl-PL" smtClean="0"/>
              <a:pPr/>
              <a:t>14</a:t>
            </a:fld>
            <a:endParaRPr lang="pl-PL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Okres realizacji przedsięwzięcia grantowego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Realizacja przedsięwzięcia grantowego musi zakończyć się przed 31 stycznia 2023 roku.</a:t>
            </a:r>
            <a:br>
              <a:rPr lang="pl-PL" dirty="0"/>
            </a:br>
            <a:br>
              <a:rPr lang="pl-PL" dirty="0"/>
            </a:br>
            <a:r>
              <a:rPr lang="pl-PL" dirty="0"/>
              <a:t>ASPE musi być zatrudniony przez okres 10 miesięcy. </a:t>
            </a:r>
            <a:br>
              <a:rPr lang="pl-PL" dirty="0"/>
            </a:br>
            <a:br>
              <a:rPr lang="pl-PL" dirty="0"/>
            </a:br>
            <a:r>
              <a:rPr lang="pl-PL" dirty="0"/>
              <a:t>W związku z koniecznością wcześniejszego przeszkolenia ASPE, rozpoczęcie pracy z dziećmi i młodzieżą będzie możliwe najwcześniej w styczniu 2022 roku.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EED3B-65EC-45B1-AE6C-926AA442BD34}" type="slidenum">
              <a:rPr lang="pl-PL" smtClean="0"/>
              <a:pPr/>
              <a:t>15</a:t>
            </a:fld>
            <a:endParaRPr lang="pl-PL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16828"/>
          </a:xfrm>
        </p:spPr>
        <p:txBody>
          <a:bodyPr/>
          <a:lstStyle/>
          <a:p>
            <a:r>
              <a:rPr lang="pl-PL" dirty="0"/>
              <a:t>Wysokość wsparcia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85546" y="1310194"/>
            <a:ext cx="10515600" cy="463391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000" dirty="0"/>
              <a:t>Wnioskodawca ustala wysokość grantu, o który aplikuje w zależności od liczby ASPE, którzy mają być zatrudnieni w szkole/szkołach prowadzonych przez Wnioskodawcę i biorących udział w przedsięwzięciu grantowym, stosując poniższy algorytm: </a:t>
            </a:r>
            <a:endParaRPr lang="pl-PL" sz="2000" dirty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pl-PL" sz="2000" dirty="0">
                <a:solidFill>
                  <a:srgbClr val="FF0000"/>
                </a:solidFill>
              </a:rPr>
              <a:t>liczba ASPE x wynagrodzenie miesięczne x 10 miesięcy = wnioskowana kwota grantu</a:t>
            </a:r>
          </a:p>
          <a:p>
            <a:pPr marL="0" indent="0">
              <a:buNone/>
            </a:pPr>
            <a:r>
              <a:rPr lang="pl-PL" sz="2000" dirty="0"/>
              <a:t>Gdzie wynagrodzenie miesięczne jest obliczane według poniższego algorytmu: </a:t>
            </a:r>
          </a:p>
          <a:p>
            <a:pPr marL="0" indent="0" algn="ctr">
              <a:buNone/>
            </a:pPr>
            <a:r>
              <a:rPr lang="pl-PL" sz="2000" dirty="0">
                <a:solidFill>
                  <a:srgbClr val="FF0000"/>
                </a:solidFill>
              </a:rPr>
              <a:t>wymiar etatu x minimalne wynagrodzenie za pracę brutto</a:t>
            </a:r>
            <a:r>
              <a:rPr lang="pl-PL" sz="2000" dirty="0">
                <a:solidFill>
                  <a:srgbClr val="00B050"/>
                </a:solidFill>
              </a:rPr>
              <a:t>* </a:t>
            </a:r>
            <a:r>
              <a:rPr lang="pl-PL" sz="2000" dirty="0">
                <a:solidFill>
                  <a:srgbClr val="FF0000"/>
                </a:solidFill>
              </a:rPr>
              <a:t>wraz ze składkami po stronie pracodawcy + dodatek stażowy brutto </a:t>
            </a:r>
            <a:r>
              <a:rPr lang="pl-PL" sz="2000" dirty="0"/>
              <a:t>(jeśli przysługuje) </a:t>
            </a:r>
          </a:p>
          <a:p>
            <a:pPr marL="0" indent="0">
              <a:buNone/>
            </a:pPr>
            <a:r>
              <a:rPr lang="pl-PL" sz="2000" dirty="0">
                <a:solidFill>
                  <a:srgbClr val="00B050"/>
                </a:solidFill>
              </a:rPr>
              <a:t>*</a:t>
            </a:r>
            <a:r>
              <a:rPr lang="pl-PL" sz="1400" dirty="0"/>
              <a:t>określone na podstawie Rozporządzenia Rady Ministrów z dnia 15września 2020 r. w sprawie wysokości minimalnego wynagrodzenia za pracę oraz wysokości minimalnej stawki godzinowej w 2021 r. (</a:t>
            </a:r>
            <a:r>
              <a:rPr lang="pl-PL" sz="1400" dirty="0" err="1"/>
              <a:t>Dz.U</a:t>
            </a:r>
            <a:r>
              <a:rPr lang="pl-PL" sz="1400" dirty="0"/>
              <a:t>. 2020 poz. 1596)</a:t>
            </a:r>
          </a:p>
          <a:p>
            <a:pPr marL="0" indent="0">
              <a:buNone/>
            </a:pPr>
            <a:endParaRPr lang="pl-PL" sz="1400" dirty="0"/>
          </a:p>
          <a:p>
            <a:pPr marL="0" indent="0"/>
            <a:r>
              <a:rPr lang="pl-PL" sz="2000" dirty="0"/>
              <a:t> Jednocześnie maksymalna kwota grantu dla jednego </a:t>
            </a:r>
            <a:r>
              <a:rPr lang="pl-PL" sz="2000" dirty="0" err="1"/>
              <a:t>Grantobiorcy</a:t>
            </a:r>
            <a:r>
              <a:rPr lang="pl-PL" sz="2000" dirty="0"/>
              <a:t> nie może być wyższa niż iloczyn kwoty 29 222,44 zł i liczby zatrudnianych przez niego ASPE. </a:t>
            </a:r>
          </a:p>
          <a:p>
            <a:pPr marL="0" indent="0"/>
            <a:r>
              <a:rPr lang="pl-PL" sz="2000" dirty="0"/>
              <a:t> </a:t>
            </a:r>
            <a:r>
              <a:rPr lang="pl-PL" sz="2000" dirty="0" err="1"/>
              <a:t>Grantobiorca</a:t>
            </a:r>
            <a:r>
              <a:rPr lang="pl-PL" sz="2000" dirty="0"/>
              <a:t> może otrzymać tylko jeden grant w ramach projektu.</a:t>
            </a:r>
          </a:p>
          <a:p>
            <a:endParaRPr lang="pl-PL" sz="20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EED3B-65EC-45B1-AE6C-926AA442BD34}" type="slidenum">
              <a:rPr lang="pl-PL" smtClean="0"/>
              <a:pPr/>
              <a:t>16</a:t>
            </a:fld>
            <a:endParaRPr lang="pl-PL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04875"/>
          </a:xfrm>
        </p:spPr>
        <p:txBody>
          <a:bodyPr/>
          <a:lstStyle/>
          <a:p>
            <a:r>
              <a:rPr lang="pl-PL" dirty="0"/>
              <a:t>Szkolenia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7560" y="1198880"/>
            <a:ext cx="10515600" cy="4673283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dirty="0"/>
              <a:t>Uzyskanie grantu wiąże się z obowiązkiem udziału w szkoleniach przez: </a:t>
            </a:r>
          </a:p>
          <a:p>
            <a:pPr marL="0" indent="0">
              <a:lnSpc>
                <a:spcPct val="150000"/>
              </a:lnSpc>
            </a:pPr>
            <a:r>
              <a:rPr lang="pl-PL" dirty="0"/>
              <a:t> ASPE </a:t>
            </a:r>
          </a:p>
          <a:p>
            <a:pPr marL="0" indent="0">
              <a:lnSpc>
                <a:spcPct val="150000"/>
              </a:lnSpc>
            </a:pPr>
            <a:r>
              <a:rPr lang="pl-PL" dirty="0"/>
              <a:t> dyrektorkę/a</a:t>
            </a:r>
          </a:p>
          <a:p>
            <a:pPr marL="0" indent="0">
              <a:lnSpc>
                <a:spcPct val="150000"/>
              </a:lnSpc>
            </a:pPr>
            <a:r>
              <a:rPr lang="pl-PL" dirty="0"/>
              <a:t> pedagoga/</a:t>
            </a:r>
            <a:r>
              <a:rPr lang="pl-PL" dirty="0" err="1"/>
              <a:t>żkę</a:t>
            </a:r>
            <a:endParaRPr lang="pl-PL" dirty="0"/>
          </a:p>
          <a:p>
            <a:pPr marL="0" indent="0">
              <a:lnSpc>
                <a:spcPct val="150000"/>
              </a:lnSpc>
            </a:pPr>
            <a:r>
              <a:rPr lang="pl-PL" dirty="0"/>
              <a:t> psychologa/</a:t>
            </a:r>
            <a:r>
              <a:rPr lang="pl-PL" dirty="0" err="1"/>
              <a:t>żkę</a:t>
            </a:r>
            <a:endParaRPr lang="pl-PL" dirty="0"/>
          </a:p>
          <a:p>
            <a:pPr marL="0" indent="0">
              <a:lnSpc>
                <a:spcPct val="150000"/>
              </a:lnSpc>
            </a:pPr>
            <a:r>
              <a:rPr lang="pl-PL" dirty="0"/>
              <a:t> nauczyciel(k)i </a:t>
            </a:r>
            <a:br>
              <a:rPr lang="pl-PL" dirty="0"/>
            </a:br>
            <a:br>
              <a:rPr lang="pl-PL" dirty="0"/>
            </a:br>
            <a:r>
              <a:rPr lang="pl-PL" dirty="0"/>
              <a:t>Szczegółowy opis szkoleń znajduje się w  </a:t>
            </a:r>
            <a:r>
              <a:rPr lang="pl-PL" b="1" dirty="0"/>
              <a:t>Załączniku nr 1 do Procedur grantowych realizacji projektu grantowego – Program szkoleń ASPE.</a:t>
            </a:r>
          </a:p>
          <a:p>
            <a:pPr marL="0" indent="0">
              <a:lnSpc>
                <a:spcPct val="150000"/>
              </a:lnSpc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EED3B-65EC-45B1-AE6C-926AA442BD34}" type="slidenum">
              <a:rPr lang="pl-PL" smtClean="0"/>
              <a:pPr/>
              <a:t>17</a:t>
            </a:fld>
            <a:endParaRPr lang="pl-PL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04875"/>
          </a:xfrm>
        </p:spPr>
        <p:txBody>
          <a:bodyPr/>
          <a:lstStyle/>
          <a:p>
            <a:r>
              <a:rPr lang="pl-PL" dirty="0"/>
              <a:t>Badania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107440"/>
            <a:ext cx="10515600" cy="4673283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sz="1900" dirty="0"/>
              <a:t>Uzyskanie grantu wiąże się z obowiązkiem udziału w badaniach przez: </a:t>
            </a:r>
          </a:p>
          <a:p>
            <a:pPr marL="0" indent="0">
              <a:lnSpc>
                <a:spcPct val="100000"/>
              </a:lnSpc>
            </a:pPr>
            <a:r>
              <a:rPr lang="pl-PL" sz="1900" dirty="0"/>
              <a:t> ASPE </a:t>
            </a:r>
          </a:p>
          <a:p>
            <a:pPr marL="0" indent="0">
              <a:lnSpc>
                <a:spcPct val="100000"/>
              </a:lnSpc>
            </a:pPr>
            <a:r>
              <a:rPr lang="pl-PL" sz="1900" dirty="0"/>
              <a:t> dyrektorkę/a</a:t>
            </a:r>
          </a:p>
          <a:p>
            <a:pPr marL="0" indent="0">
              <a:lnSpc>
                <a:spcPct val="100000"/>
              </a:lnSpc>
            </a:pPr>
            <a:r>
              <a:rPr lang="pl-PL" sz="1900" dirty="0"/>
              <a:t> pedagoga/</a:t>
            </a:r>
            <a:r>
              <a:rPr lang="pl-PL" sz="1900" dirty="0" err="1"/>
              <a:t>żkę</a:t>
            </a:r>
            <a:endParaRPr lang="pl-PL" sz="1900" dirty="0"/>
          </a:p>
          <a:p>
            <a:pPr marL="0" indent="0">
              <a:lnSpc>
                <a:spcPct val="100000"/>
              </a:lnSpc>
            </a:pPr>
            <a:r>
              <a:rPr lang="pl-PL" sz="1900" dirty="0"/>
              <a:t> psychologa/</a:t>
            </a:r>
            <a:r>
              <a:rPr lang="pl-PL" sz="1900" dirty="0" err="1"/>
              <a:t>żkę</a:t>
            </a:r>
            <a:endParaRPr lang="pl-PL" sz="1900" dirty="0"/>
          </a:p>
          <a:p>
            <a:pPr marL="0" indent="0">
              <a:lnSpc>
                <a:spcPct val="100000"/>
              </a:lnSpc>
            </a:pPr>
            <a:r>
              <a:rPr lang="pl-PL" sz="1900" dirty="0"/>
              <a:t> nauczyciel(k)i </a:t>
            </a:r>
          </a:p>
          <a:p>
            <a:pPr marL="0" indent="0">
              <a:lnSpc>
                <a:spcPct val="100000"/>
              </a:lnSpc>
            </a:pPr>
            <a:r>
              <a:rPr lang="pl-PL" sz="1900" dirty="0"/>
              <a:t> rodziców</a:t>
            </a:r>
          </a:p>
          <a:p>
            <a:pPr marL="0" indent="0">
              <a:lnSpc>
                <a:spcPct val="100000"/>
              </a:lnSpc>
            </a:pPr>
            <a:r>
              <a:rPr lang="pl-PL" sz="1900" dirty="0"/>
              <a:t> samych uczniów i uczennice</a:t>
            </a:r>
          </a:p>
          <a:p>
            <a:pPr marL="0" indent="0">
              <a:lnSpc>
                <a:spcPct val="100000"/>
              </a:lnSpc>
              <a:buNone/>
            </a:pPr>
            <a:br>
              <a:rPr lang="pl-PL" sz="1900" dirty="0"/>
            </a:br>
            <a:r>
              <a:rPr lang="pl-PL" sz="1900" dirty="0"/>
              <a:t>Badania prowadzone będą zdalnie w oparciu o ankiety i wywiady. Wyniki badania będą w pełni </a:t>
            </a:r>
            <a:r>
              <a:rPr lang="pl-PL" sz="1900" dirty="0" err="1"/>
              <a:t>anonimizowane</a:t>
            </a:r>
            <a:r>
              <a:rPr lang="pl-PL" sz="1900" dirty="0"/>
              <a:t>.  Wnioski z nich pomogą opracować zasady rekrutacji, zatrudniania i organizacji pracy ASPE.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EED3B-65EC-45B1-AE6C-926AA442BD34}" type="slidenum">
              <a:rPr lang="pl-PL" smtClean="0"/>
              <a:pPr/>
              <a:t>18</a:t>
            </a:fld>
            <a:endParaRPr lang="pl-PL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605280"/>
            <a:ext cx="10515600" cy="3871595"/>
          </a:xfrm>
        </p:spPr>
        <p:txBody>
          <a:bodyPr>
            <a:noAutofit/>
          </a:bodyPr>
          <a:lstStyle/>
          <a:p>
            <a:pPr marL="0" indent="0" algn="ctr" fontAlgn="base">
              <a:lnSpc>
                <a:spcPct val="200000"/>
              </a:lnSpc>
              <a:buNone/>
            </a:pPr>
            <a:r>
              <a:rPr lang="pl-PL" sz="2400" dirty="0"/>
              <a:t>Projekt realizowany w ramach Programu Operacyjnego Wiedza Edukacja Rozwój 2014-2020, Oś Priorytetowa 2 Efektywne polityki publiczne dla rynku pracy, gospodarki i edukacji, Działanie 2.10. Wysoka jakość systemu oświaty.</a:t>
            </a:r>
          </a:p>
          <a:p>
            <a:pPr fontAlgn="base">
              <a:lnSpc>
                <a:spcPct val="200000"/>
              </a:lnSpc>
            </a:pPr>
            <a:endParaRPr lang="pl-PL" sz="24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EED3B-65EC-45B1-AE6C-926AA442BD34}" type="slidenum">
              <a:rPr lang="pl-PL" smtClean="0"/>
              <a:pPr/>
              <a:t>2</a:t>
            </a:fld>
            <a:endParaRPr lang="pl-PL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Partnerzy realizujący projekt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51250"/>
          </a:xfrm>
        </p:spPr>
        <p:txBody>
          <a:bodyPr>
            <a:noAutofit/>
          </a:bodyPr>
          <a:lstStyle/>
          <a:p>
            <a:pPr fontAlgn="base">
              <a:lnSpc>
                <a:spcPct val="200000"/>
              </a:lnSpc>
            </a:pPr>
            <a:r>
              <a:rPr lang="pl-PL" sz="2400" dirty="0"/>
              <a:t>Fundacja Edukacyjna ODITK</a:t>
            </a:r>
          </a:p>
          <a:p>
            <a:pPr fontAlgn="base">
              <a:lnSpc>
                <a:spcPct val="200000"/>
              </a:lnSpc>
            </a:pPr>
            <a:r>
              <a:rPr lang="pl-PL" sz="2400" dirty="0"/>
              <a:t>Fundacja Fundusz Współpracy</a:t>
            </a:r>
          </a:p>
          <a:p>
            <a:pPr fontAlgn="base">
              <a:lnSpc>
                <a:spcPct val="200000"/>
              </a:lnSpc>
            </a:pPr>
            <a:r>
              <a:rPr lang="pl-PL" sz="2400" dirty="0"/>
              <a:t>Stowarzyszenie Sztuka Włączania</a:t>
            </a:r>
          </a:p>
          <a:p>
            <a:pPr fontAlgn="base">
              <a:lnSpc>
                <a:spcPct val="200000"/>
              </a:lnSpc>
            </a:pPr>
            <a:r>
              <a:rPr lang="pl-PL" sz="2400" dirty="0"/>
              <a:t>Uniwersytet Warmińsko-Mazurski w Olsztynie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EED3B-65EC-45B1-AE6C-926AA442BD34}" type="slidenum">
              <a:rPr lang="pl-PL" smtClean="0"/>
              <a:pPr/>
              <a:t>3</a:t>
            </a:fld>
            <a:endParaRPr lang="pl-PL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Cele projektu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fontAlgn="base"/>
            <a:r>
              <a:rPr lang="pl-PL" dirty="0"/>
              <a:t>przygotowanie założeń prawnych oraz opisu kwalifikacji „asystenta ucznia ze specjalnymi potrzebami edukacyjnymi, w tym z niepełnosprawnościami” [w skrócie ASPE],</a:t>
            </a:r>
          </a:p>
          <a:p>
            <a:pPr fontAlgn="base"/>
            <a:r>
              <a:rPr lang="pl-PL" dirty="0"/>
              <a:t>wprowadzenie opisu kwalifikacji ASPE do Zintegrowanego Systemu Kwalifikacji,</a:t>
            </a:r>
          </a:p>
          <a:p>
            <a:pPr fontAlgn="base"/>
            <a:r>
              <a:rPr lang="pl-PL" dirty="0"/>
              <a:t>opracowanie zasady finansowania i organizacji pracy ASPE,</a:t>
            </a:r>
          </a:p>
          <a:p>
            <a:pPr fontAlgn="base"/>
            <a:r>
              <a:rPr lang="pl-PL" dirty="0"/>
              <a:t>opracowanie programu i scenariuszy szkoleń dla asystentów i kadry szkół zatrudniających ASPE,</a:t>
            </a:r>
          </a:p>
          <a:p>
            <a:pPr fontAlgn="base"/>
            <a:r>
              <a:rPr lang="pl-PL" dirty="0"/>
              <a:t>przygotowanie pierwszej grupy 640 ASPE do pracy z dziećmi i młodzieżą.</a:t>
            </a:r>
            <a:br>
              <a:rPr lang="pl-PL" dirty="0"/>
            </a:br>
            <a:br>
              <a:rPr lang="pl-PL" dirty="0"/>
            </a:b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EED3B-65EC-45B1-AE6C-926AA442BD34}" type="slidenum">
              <a:rPr lang="pl-PL" smtClean="0"/>
              <a:pPr/>
              <a:t>4</a:t>
            </a:fld>
            <a:endParaRPr lang="pl-PL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60475"/>
          </a:xfrm>
        </p:spPr>
        <p:txBody>
          <a:bodyPr/>
          <a:lstStyle/>
          <a:p>
            <a:r>
              <a:rPr lang="pl-PL" dirty="0"/>
              <a:t>Cele przedsięwzięć grantowych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513840"/>
            <a:ext cx="10515600" cy="4663123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AutoNum type="alphaLcPeriod"/>
            </a:pPr>
            <a:r>
              <a:rPr lang="pl-PL" dirty="0"/>
              <a:t>Wzrost samodzielności dziecka. </a:t>
            </a:r>
          </a:p>
          <a:p>
            <a:pPr marL="514350" indent="-514350">
              <a:buAutoNum type="alphaLcPeriod"/>
            </a:pPr>
            <a:r>
              <a:rPr lang="pl-PL" dirty="0"/>
              <a:t>Poprawa funkcjonowania zespołu klasowego, w tym rozwój kompetencji społecznych, w tym wrażliwość na różnorodne potrzeby.</a:t>
            </a:r>
          </a:p>
          <a:p>
            <a:pPr marL="514350" indent="-514350">
              <a:buAutoNum type="alphaLcPeriod"/>
            </a:pPr>
            <a:r>
              <a:rPr lang="pl-PL" dirty="0">
                <a:solidFill>
                  <a:srgbClr val="FF0000"/>
                </a:solidFill>
              </a:rPr>
              <a:t>Wypracowanie zasad współpracy ASPE z pozostałym personelem szkoły poza zajęciami lekcyjnymi i z nauczycielem/</a:t>
            </a:r>
            <a:r>
              <a:rPr lang="pl-PL" dirty="0" err="1">
                <a:solidFill>
                  <a:srgbClr val="FF0000"/>
                </a:solidFill>
              </a:rPr>
              <a:t>ami</a:t>
            </a:r>
            <a:r>
              <a:rPr lang="pl-PL" dirty="0">
                <a:solidFill>
                  <a:srgbClr val="FF0000"/>
                </a:solidFill>
              </a:rPr>
              <a:t> w trakcie zajęć lekcyjnych.</a:t>
            </a:r>
          </a:p>
          <a:p>
            <a:pPr marL="514350" indent="-514350">
              <a:buAutoNum type="alphaLcPeriod"/>
            </a:pPr>
            <a:r>
              <a:rPr lang="pl-PL" dirty="0">
                <a:solidFill>
                  <a:srgbClr val="FF0000"/>
                </a:solidFill>
              </a:rPr>
              <a:t>Wypracowanie zasad dotyczących sposobu kwalifikowania uczniów/uczennic o specjalnych potrzebach edukacyjnych do objęcia wsparciem ASPE.</a:t>
            </a:r>
          </a:p>
          <a:p>
            <a:pPr marL="514350" indent="-514350">
              <a:buAutoNum type="alphaLcPeriod"/>
            </a:pPr>
            <a:r>
              <a:rPr lang="pl-PL" dirty="0">
                <a:solidFill>
                  <a:srgbClr val="FF0000"/>
                </a:solidFill>
              </a:rPr>
              <a:t>Wypracowanie modelu monitoringu i ewaluacji wpływu i warunków wprowadzenia ASPE do szkół w zakresie: </a:t>
            </a:r>
          </a:p>
          <a:p>
            <a:pPr marL="1524000" indent="-182563">
              <a:buNone/>
            </a:pPr>
            <a:r>
              <a:rPr lang="pl-PL" dirty="0">
                <a:solidFill>
                  <a:srgbClr val="FF0000"/>
                </a:solidFill>
              </a:rPr>
              <a:t>• profilu kompetencyjnego ASPE, </a:t>
            </a:r>
          </a:p>
          <a:p>
            <a:pPr marL="1524000" indent="-182563">
              <a:buNone/>
            </a:pPr>
            <a:r>
              <a:rPr lang="pl-PL" dirty="0">
                <a:solidFill>
                  <a:srgbClr val="FF0000"/>
                </a:solidFill>
              </a:rPr>
              <a:t>• standardu pracy ASPE, </a:t>
            </a:r>
          </a:p>
          <a:p>
            <a:pPr marL="1524000" indent="-182563">
              <a:buNone/>
            </a:pPr>
            <a:r>
              <a:rPr lang="pl-PL" dirty="0">
                <a:solidFill>
                  <a:srgbClr val="FF0000"/>
                </a:solidFill>
              </a:rPr>
              <a:t>• zadań ASPE oraz sposobu ich wykonywania w przedszkolu/szkole (między innymi: jak, kiedy, gdzie i w jakim celu zadania są wykonywane), </a:t>
            </a:r>
          </a:p>
          <a:p>
            <a:pPr marL="1524000" indent="-182563">
              <a:buNone/>
            </a:pPr>
            <a:r>
              <a:rPr lang="pl-PL" dirty="0">
                <a:solidFill>
                  <a:srgbClr val="FF0000"/>
                </a:solidFill>
              </a:rPr>
              <a:t>• przygotowania do pracy na stanowisku ASPE.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EED3B-65EC-45B1-AE6C-926AA442BD34}" type="slidenum">
              <a:rPr lang="pl-PL" smtClean="0"/>
              <a:pPr/>
              <a:t>5</a:t>
            </a:fld>
            <a:endParaRPr lang="pl-PL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06475"/>
          </a:xfrm>
        </p:spPr>
        <p:txBody>
          <a:bodyPr>
            <a:normAutofit fontScale="90000"/>
          </a:bodyPr>
          <a:lstStyle/>
          <a:p>
            <a:r>
              <a:rPr lang="pl-PL" dirty="0"/>
              <a:t>Konkursy grantowe - sposób podziału środków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68680" y="1551305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pl-PL" dirty="0"/>
              <a:t>Prowadzimy odrębny konkurs w każdym z 16 województw.</a:t>
            </a:r>
          </a:p>
          <a:p>
            <a:pPr>
              <a:buNone/>
            </a:pPr>
            <a:r>
              <a:rPr lang="pl-PL" dirty="0"/>
              <a:t>W każdym z 16 województw zasady konkursu są takie same.</a:t>
            </a:r>
          </a:p>
          <a:p>
            <a:pPr marL="0" indent="0">
              <a:buNone/>
            </a:pPr>
            <a:r>
              <a:rPr lang="pl-PL" dirty="0"/>
              <a:t>W każdym z województw kwota przeznaczona na granty wynosi 1.168.897,00 zł.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Dla każdego województwa alokacja środków wynosi odpowiednio: </a:t>
            </a:r>
          </a:p>
          <a:p>
            <a:pPr marL="514350" indent="-514350">
              <a:buAutoNum type="alphaLcPeriod"/>
            </a:pPr>
            <a:r>
              <a:rPr lang="pl-PL" dirty="0"/>
              <a:t>dla powiatów: 204 557,00 zł. </a:t>
            </a:r>
          </a:p>
          <a:p>
            <a:pPr marL="514350" indent="-514350">
              <a:buAutoNum type="alphaLcPeriod"/>
            </a:pPr>
            <a:r>
              <a:rPr lang="pl-PL" dirty="0"/>
              <a:t>dla miast na prawach powiatu: 204 557,00 zł. </a:t>
            </a:r>
          </a:p>
          <a:p>
            <a:pPr marL="514350" indent="-514350">
              <a:buAutoNum type="alphaLcPeriod"/>
            </a:pPr>
            <a:r>
              <a:rPr lang="pl-PL" dirty="0"/>
              <a:t>dla gmin miejskich: 204 557,00 zł. </a:t>
            </a:r>
          </a:p>
          <a:p>
            <a:pPr marL="514350" indent="-514350">
              <a:buAutoNum type="alphaLcPeriod"/>
            </a:pPr>
            <a:r>
              <a:rPr lang="pl-PL" dirty="0"/>
              <a:t>dla gmin miejsko-wiejskich: 204 557,00 zł.</a:t>
            </a:r>
          </a:p>
          <a:p>
            <a:pPr marL="514350" indent="-514350">
              <a:buAutoNum type="alphaLcPeriod"/>
            </a:pPr>
            <a:r>
              <a:rPr lang="pl-PL" dirty="0"/>
              <a:t>dla gmin wiejskich 204 557,00 zł.</a:t>
            </a:r>
          </a:p>
          <a:p>
            <a:pPr marL="514350" indent="-514350">
              <a:buAutoNum type="alphaLcPeriod"/>
            </a:pPr>
            <a:r>
              <a:rPr lang="pl-PL" dirty="0"/>
              <a:t>dla innych osób fizycznych i prawnych: 146 112 zł.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EED3B-65EC-45B1-AE6C-926AA442BD34}" type="slidenum">
              <a:rPr lang="pl-PL" smtClean="0"/>
              <a:pPr/>
              <a:t>6</a:t>
            </a:fld>
            <a:endParaRPr lang="pl-PL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Konkursy grantowe - sposób podziału środków cd.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780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W ramach każdej z tych puli wydzielone są osobne środki na granty dotyczące zatrudnienia ASPE w: </a:t>
            </a:r>
          </a:p>
          <a:p>
            <a:pPr marL="514350" indent="-514350">
              <a:buAutoNum type="alphaLcPeriod"/>
            </a:pPr>
            <a:r>
              <a:rPr lang="pl-PL" dirty="0"/>
              <a:t>przedszkolach,</a:t>
            </a:r>
          </a:p>
          <a:p>
            <a:pPr marL="514350" indent="-514350">
              <a:buAutoNum type="alphaLcPeriod"/>
            </a:pPr>
            <a:r>
              <a:rPr lang="pl-PL" dirty="0"/>
              <a:t>szkołach podstawowych,</a:t>
            </a:r>
          </a:p>
          <a:p>
            <a:pPr marL="514350" indent="-514350">
              <a:buAutoNum type="alphaLcPeriod"/>
            </a:pPr>
            <a:r>
              <a:rPr lang="pl-PL" dirty="0"/>
              <a:t>szkołach branżowych I stopnia,</a:t>
            </a:r>
          </a:p>
          <a:p>
            <a:pPr marL="514350" indent="-514350">
              <a:buAutoNum type="alphaLcPeriod"/>
            </a:pPr>
            <a:r>
              <a:rPr lang="pl-PL" dirty="0"/>
              <a:t>technikach,</a:t>
            </a:r>
          </a:p>
          <a:p>
            <a:pPr marL="514350" indent="-514350">
              <a:buAutoNum type="alphaLcPeriod"/>
            </a:pPr>
            <a:r>
              <a:rPr lang="pl-PL" dirty="0"/>
              <a:t>liceach ogólnokształcących.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EED3B-65EC-45B1-AE6C-926AA442BD34}" type="slidenum">
              <a:rPr lang="pl-PL" smtClean="0"/>
              <a:pPr/>
              <a:t>7</a:t>
            </a:fld>
            <a:endParaRPr lang="pl-PL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5355"/>
          </a:xfrm>
        </p:spPr>
        <p:txBody>
          <a:bodyPr/>
          <a:lstStyle/>
          <a:p>
            <a:r>
              <a:rPr lang="pl-PL" dirty="0"/>
              <a:t>Terminy naboru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5208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Zaplanowaliśmy dwa nabory wniosków: </a:t>
            </a:r>
          </a:p>
          <a:p>
            <a:pPr marL="0" indent="0"/>
            <a:r>
              <a:rPr lang="pl-PL" dirty="0"/>
              <a:t> od 16 sierpnia 2021 roku do 10 września 2021 roku;</a:t>
            </a:r>
          </a:p>
          <a:p>
            <a:pPr marL="0" indent="0"/>
            <a:r>
              <a:rPr lang="pl-PL" dirty="0"/>
              <a:t> drugi nabór ogłosimy w listopadzie 2021 roku. </a:t>
            </a:r>
          </a:p>
          <a:p>
            <a:pPr marL="0" indent="0">
              <a:buNone/>
            </a:pPr>
            <a:endParaRPr lang="pl-PL" sz="900" dirty="0"/>
          </a:p>
          <a:p>
            <a:pPr marL="0" indent="0">
              <a:buNone/>
            </a:pPr>
            <a:r>
              <a:rPr lang="pl-PL" dirty="0"/>
              <a:t>Minimum dwa tygodnie przed rozpoczęciem drugiego naboru informację o nim zamieścimy na stronie projektu:  </a:t>
            </a:r>
            <a:r>
              <a:rPr lang="pl-PL" dirty="0">
                <a:hlinkClick r:id="rId2"/>
              </a:rPr>
              <a:t>www.asystentspe.pl</a:t>
            </a:r>
            <a:r>
              <a:rPr lang="pl-PL" dirty="0"/>
              <a:t> 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W pierwszym naborze planujemy rozdysponować 75% środków, a w kolejnym pozostałe 25%.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EED3B-65EC-45B1-AE6C-926AA442BD34}" type="slidenum">
              <a:rPr lang="pl-PL" smtClean="0"/>
              <a:pPr/>
              <a:t>8</a:t>
            </a:fld>
            <a:endParaRPr lang="pl-PL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33425" y="517526"/>
            <a:ext cx="10515600" cy="615949"/>
          </a:xfrm>
        </p:spPr>
        <p:txBody>
          <a:bodyPr>
            <a:normAutofit fontScale="90000"/>
          </a:bodyPr>
          <a:lstStyle/>
          <a:p>
            <a:r>
              <a:rPr lang="pl-PL" dirty="0"/>
              <a:t>Kto może otrzymać grant?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6274" y="1311275"/>
            <a:ext cx="11017885" cy="4378326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sz="2200" dirty="0"/>
              <a:t>Jednostki Samorządu Terytorialnego i inne osoby fizyczne i prawne z terenu całej Polski, będące organami prowadzącymi:</a:t>
            </a:r>
            <a:br>
              <a:rPr lang="pl-PL" sz="2200" dirty="0"/>
            </a:br>
            <a:r>
              <a:rPr lang="pl-PL" sz="2200" dirty="0"/>
              <a:t>a. przedszkola posiadające oddziały ogólnodostępne z wyłączeniem przedszkoli specjalnych,</a:t>
            </a:r>
            <a:br>
              <a:rPr lang="pl-PL" sz="2200" dirty="0"/>
            </a:br>
            <a:r>
              <a:rPr lang="pl-PL" sz="2200" dirty="0"/>
              <a:t>b. szkoły podstawowe posiadające oddziały ogólnodostępne z wyłączeniem szkół specjalnych,</a:t>
            </a:r>
            <a:br>
              <a:rPr lang="pl-PL" sz="2200" dirty="0"/>
            </a:br>
            <a:r>
              <a:rPr lang="pl-PL" sz="2200" dirty="0"/>
              <a:t>c. szkoły branżowe I stopnia posiadające oddziały ogólnodostępne z wyłączeniem szkół specjalnych,</a:t>
            </a:r>
            <a:br>
              <a:rPr lang="pl-PL" sz="2200" dirty="0"/>
            </a:br>
            <a:r>
              <a:rPr lang="pl-PL" sz="2200" dirty="0"/>
              <a:t>d. licea posiadające oddziały ogólnodostępne z wyłączeniem szkół specjalnych,</a:t>
            </a:r>
            <a:br>
              <a:rPr lang="pl-PL" sz="2200" dirty="0"/>
            </a:br>
            <a:r>
              <a:rPr lang="pl-PL" sz="2200" dirty="0"/>
              <a:t>e. technika posiadające oddziały ogólnodostępne z wyłączeniem szkół specjalnych.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EED3B-65EC-45B1-AE6C-926AA442BD34}" type="slidenum">
              <a:rPr lang="pl-PL" smtClean="0"/>
              <a:pPr/>
              <a:t>9</a:t>
            </a:fld>
            <a:endParaRPr lang="pl-PL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421</TotalTime>
  <Words>1205</Words>
  <Application>Microsoft Office PowerPoint</Application>
  <PresentationFormat>Panoramiczny</PresentationFormat>
  <Paragraphs>120</Paragraphs>
  <Slides>18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Motyw pakietu Office</vt:lpstr>
      <vt:lpstr>Asystent Ucznia o Specjalnych Potrzebach Edukacyjnych-pilotaż</vt:lpstr>
      <vt:lpstr>Prezentacja programu PowerPoint</vt:lpstr>
      <vt:lpstr>Partnerzy realizujący projekt</vt:lpstr>
      <vt:lpstr>Cele projektu</vt:lpstr>
      <vt:lpstr>Cele przedsięwzięć grantowych </vt:lpstr>
      <vt:lpstr>Konkursy grantowe - sposób podziału środków</vt:lpstr>
      <vt:lpstr>Konkursy grantowe - sposób podziału środków cd.</vt:lpstr>
      <vt:lpstr>Terminy naboru</vt:lpstr>
      <vt:lpstr>Kto może otrzymać grant?</vt:lpstr>
      <vt:lpstr>Na co może zostać wydatkowany grant?</vt:lpstr>
      <vt:lpstr>Kwalifikacja dzieci i młodzieży do objęcia wsparciem przez ASPE </vt:lpstr>
      <vt:lpstr>Kwalifikacja dzieci i młodzieży do objęcia wsparciem przez ASPE- cd</vt:lpstr>
      <vt:lpstr>Profil kompetencyjny ASPE – wykształcenie i wymagania niezbędne</vt:lpstr>
      <vt:lpstr>Zadania ASPE</vt:lpstr>
      <vt:lpstr>Okres realizacji przedsięwzięcia grantowego</vt:lpstr>
      <vt:lpstr>Wysokość wsparcia</vt:lpstr>
      <vt:lpstr>Szkolenia</vt:lpstr>
      <vt:lpstr>Badania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WNIOSEK GRANTOWY</dc:title>
  <dc:creator>Magda Kotyła</dc:creator>
  <cp:lastModifiedBy>Magda Kotyła</cp:lastModifiedBy>
  <cp:revision>30</cp:revision>
  <dcterms:created xsi:type="dcterms:W3CDTF">2021-08-22T14:34:37Z</dcterms:created>
  <dcterms:modified xsi:type="dcterms:W3CDTF">2021-08-24T16:27:05Z</dcterms:modified>
</cp:coreProperties>
</file>