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83" r:id="rId4"/>
    <p:sldId id="267" r:id="rId5"/>
    <p:sldId id="279" r:id="rId6"/>
    <p:sldId id="268" r:id="rId7"/>
    <p:sldId id="277" r:id="rId8"/>
    <p:sldId id="276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10901-6F3B-45AF-A281-7B0CFADD5AE3}" type="datetimeFigureOut">
              <a:rPr lang="pl-PL" smtClean="0"/>
              <a:pPr/>
              <a:t>24.08.2021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A347-548C-4B89-AB9D-EAB276BB1B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39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29D93A-CDC3-4C17-AF14-C6571A379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827CE4-F041-498D-8BCD-E0C8807BC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0F072B-1870-4024-84F3-A8BBAE9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1D98-E93B-4F4F-9148-006FCFF6EE77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C1A6F2-45D4-4DE3-A105-79035F9F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0A0EA0-258A-4256-AF5D-0FF6E905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97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E86EB-85B5-46C4-A45C-D7BE178D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D50083B-A0CF-437F-851D-D2922B884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7D79F5-447C-427B-8788-E7EC01E6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0117-A6FC-40F7-82DA-388A4364ADD9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3B649D-8FFB-4452-9346-933CA3C7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59C191-998E-4AC1-8505-13972F3C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79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D26FB3E-B590-486F-87A7-FE89E1434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AED79A-EF9D-4CFD-9267-D63E6EC55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2326B6-8101-475D-B8B0-DC99E080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7406-606D-4E24-A814-8F89E17FAE04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FD248D-C73F-45DE-8489-4B80F6C2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AC7339-8F74-497C-AE74-FC3BA514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65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15E03-410E-4C60-BFED-CDEB383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0D2FA9-3AF1-41D4-BDC1-0A8F6C86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7D1D16-0A48-46C1-A9FA-1F4079E2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0067-B24D-4187-8989-5E4E6CB2ADE9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E63555-2DFC-4572-BDC0-B61EFBCB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20DF90-C57E-49CE-857B-E43C696C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39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60FD7-007B-4987-8C08-F153B4A3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F6EEEC7-9D87-49B3-AC84-257FA2EEC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83DC3E-125C-4A01-8954-1E59114E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5960-71FD-4DB9-8B0B-AC71A3AC1534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176CCA-CEDA-4C5F-ABC5-5E1945FC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6D50CC-C461-4E7D-8F56-6F5C3FA3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75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062AE-8097-4E59-B36A-0DD08F3D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E835BB-DE66-4A07-B1FA-16702F096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C084C1-F9D8-4392-B4E5-8053BB767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9D669F-B1E0-40B5-9716-64108DA4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B87-8303-4131-B7B4-3506F4F07154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766DBF-F5C0-426B-99FF-10C2EF38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8C55C1-2BEE-457F-81AA-BB3A9F1A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01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121977-0CFC-4E87-8BCB-CF950915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B42FDF-645A-451A-BC63-4118BC1D6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611D4A-371A-46E1-98CB-77C98F19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8DF225-D672-4952-8667-34485123C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4054A95-FC56-4D5E-B78F-2AE912D6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1F61FCC-DE73-4EAF-BEC9-A0C630F5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275-D82E-4947-A013-2923F7C51F99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B70908E-0178-456D-93E7-2733A9B6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EFEEE5C-BF84-4548-96EC-D1FAB5DF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54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D38092-18BC-4905-80CC-7B64DE10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29AA7ED-BB97-45C9-8E4D-4A116E19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D306-C76B-4AC1-A0E7-E89C575363DA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41CFCF9-06D3-445B-A02E-0935DCA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7BD63C-D68B-485A-8E17-4932672F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22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FCB3278-A014-4016-B379-73E31266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AAFD-C60F-427A-96DC-E9BC580A915E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F0B1D0C-2862-4631-8DE6-046E96BA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33DB5C-D09F-4D54-9BD2-50E2A094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09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3D6D6-2C07-485D-801E-440AA8AC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5E816B-C9E7-44AC-A7F6-E27721CBF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DBC32E-34CB-4D2D-A6D4-6C7C4864A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5A9CAC-CE17-4FA8-A4F2-1971CF53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AB91-DBA2-45C8-B53B-43FA8E4BCBE3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4E1F12-0380-4F55-AF49-6D0D5234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1DF727-6E9C-4AD2-BE35-092C07B1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24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0831A9-E62A-4F28-BD0A-FD545A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D6FDB4B-C5B2-4EFB-AF2F-9890B8B9A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0A9E04-50D4-4B5C-8D59-C618E4B18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DD4DD9-D7EB-4F3B-9AE8-1766B72E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ED6D-47F1-4939-8378-27F197D32BEF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A2BA5E-CF05-4F7F-B57E-A0223ABC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D99756B-62ED-4D81-A597-6F40C80C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13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57CB8F7-C075-4334-8721-A16C9516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09E2FE-BBC9-4F25-953E-DEC2ADE3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11097C-7B85-47B4-8B52-E365B6BAA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5427-E6D7-4A34-9C1E-31C06EFD9047}" type="datetime1">
              <a:rPr lang="pl-PL" smtClean="0"/>
              <a:pPr/>
              <a:t>24.08.2021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70A74F-4A4D-4285-BDE5-1EE59AF70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D0F8DD-184E-4507-B318-DB6D3542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24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23053" y="1707501"/>
            <a:ext cx="8745894" cy="225800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WNIOSEK GRANTOWY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100" dirty="0"/>
              <a:t>Asystent Ucznia ze Specjalnymi Potrzebami Edukacyjnymi</a:t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latin typeface="+mn-lt"/>
              </a:rPr>
              <a:t>Wysłanie wniosku grantowego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340" y="1405890"/>
            <a:ext cx="10919460" cy="43417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 wypełnieniu wszystkich pól wniosku grantowego należy kliknąć pole </a:t>
            </a:r>
            <a:r>
              <a:rPr lang="pl-PL" sz="2400" b="1" dirty="0"/>
              <a:t>WYŚLIJ</a:t>
            </a:r>
            <a:r>
              <a:rPr lang="pl-PL" sz="2400" dirty="0"/>
              <a:t>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 wysłaniu wniosku nie będą Państwo mieli możliwości jego edycji.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 wysłaniu wniosku należy go wyeksportować do formatu PDF i zapisać.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FDDE1B-5109-4568-A11B-83031F72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203" y="1863187"/>
            <a:ext cx="3125868" cy="156581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72CECDA-5D11-45A6-91D6-69CD5DBB7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867" y="4485676"/>
            <a:ext cx="5962405" cy="12619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640" y="571500"/>
            <a:ext cx="10904220" cy="5303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Wniosek podzielony jest na 5 części:</a:t>
            </a:r>
          </a:p>
          <a:p>
            <a:pPr marL="0" indent="0">
              <a:buNone/>
            </a:pPr>
            <a:endParaRPr lang="pl-PL" sz="2400" b="1" dirty="0"/>
          </a:p>
          <a:p>
            <a:pPr marL="571500" indent="-571500">
              <a:buAutoNum type="romanUcPeriod"/>
            </a:pPr>
            <a:r>
              <a:rPr lang="pl-PL" sz="2400" dirty="0"/>
              <a:t>Informacje o organie prowadzącym szkołę / aplikującym o grant</a:t>
            </a:r>
          </a:p>
          <a:p>
            <a:pPr marL="571500" indent="-571500">
              <a:buAutoNum type="romanUcPeriod"/>
            </a:pPr>
            <a:r>
              <a:rPr lang="pl-PL" sz="2400" dirty="0"/>
              <a:t>Informacje o grancie</a:t>
            </a:r>
          </a:p>
          <a:p>
            <a:pPr marL="571500" indent="-571500">
              <a:buAutoNum type="romanUcPeriod"/>
            </a:pPr>
            <a:r>
              <a:rPr lang="pl-PL" sz="2400" dirty="0"/>
              <a:t>Informacje o szkołach wybranych do realizacji – szkoła 1.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2.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3.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4.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5.</a:t>
            </a:r>
          </a:p>
          <a:p>
            <a:pPr marL="0" indent="0">
              <a:buNone/>
            </a:pPr>
            <a:r>
              <a:rPr lang="pl-PL" sz="2400" dirty="0"/>
              <a:t>IV.   Budżet</a:t>
            </a:r>
          </a:p>
          <a:p>
            <a:pPr marL="0" indent="0">
              <a:buNone/>
            </a:pPr>
            <a:r>
              <a:rPr lang="pl-PL" sz="2400" dirty="0"/>
              <a:t>V.    Oświadczenia</a:t>
            </a:r>
          </a:p>
          <a:p>
            <a:pPr fontAlgn="base">
              <a:lnSpc>
                <a:spcPct val="200000"/>
              </a:lnSpc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14332B9-D197-4923-B350-13A97F1B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74" y="354331"/>
            <a:ext cx="11774176" cy="1921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Warunkiem rozpoczęcia wypełniania wniosku jest zaakceptowanie polityki prywatności. Tekst polityki dostępny jest w formie oświadczenia po kliknięciu linku POKAŻ POLITYKĘ na pierwszym ekranie. Politykę prywatności akceptujemy klikając okienko na pierwszym ekranie lub przycisk ZAAKCEPTUJ na końcu oświadczenia.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E74C908-E70E-40BA-939C-5934CD50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4" y="2410880"/>
            <a:ext cx="11851651" cy="203624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C4E7225-90A7-40A4-A250-CC53FA462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2" y="4582579"/>
            <a:ext cx="11510246" cy="14022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630" y="136526"/>
            <a:ext cx="10885170" cy="6040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Nawigacja pomiędzy częściami wniosku grantowego</a:t>
            </a:r>
          </a:p>
          <a:p>
            <a:pPr marL="514350" indent="-514350">
              <a:buAutoNum type="arabicPeriod"/>
            </a:pPr>
            <a:r>
              <a:rPr lang="pl-PL" sz="2400" dirty="0"/>
              <a:t>Do kolejnej / poprzedniej części wniosku przechodzimy klikając przyciski: </a:t>
            </a:r>
            <a:r>
              <a:rPr lang="pl-PL" sz="2400" b="1" dirty="0"/>
              <a:t>DALEJ</a:t>
            </a:r>
            <a:r>
              <a:rPr lang="pl-PL" sz="2400" dirty="0"/>
              <a:t> lub </a:t>
            </a:r>
            <a:r>
              <a:rPr lang="pl-PL" sz="2400" b="1" dirty="0"/>
              <a:t>WSTECZ</a:t>
            </a:r>
            <a:r>
              <a:rPr lang="pl-PL" sz="2400" dirty="0"/>
              <a:t> umieszczonych u dołu ekranu. Ta funkcja dostępna jest tylko po wypełnieniu </a:t>
            </a:r>
            <a:r>
              <a:rPr lang="pl-PL" sz="2400" b="1" dirty="0"/>
              <a:t>WSZYSTKICH PÓL </a:t>
            </a:r>
            <a:r>
              <a:rPr lang="pl-PL" sz="2400" dirty="0"/>
              <a:t>danej części wniosku.</a:t>
            </a:r>
          </a:p>
          <a:p>
            <a:pPr marL="514350" indent="-514350" algn="just">
              <a:buAutoNum type="arabicPeriod"/>
            </a:pPr>
            <a:r>
              <a:rPr lang="pl-PL" sz="2400" dirty="0"/>
              <a:t>Aby zapoznać się z pytaniami zawartymi we wniosku grantowym przed rozpoczęciem pracy, można użyć funkcji </a:t>
            </a:r>
            <a:r>
              <a:rPr lang="pl-PL" sz="2400" b="1" dirty="0"/>
              <a:t>INDEKS</a:t>
            </a:r>
            <a:r>
              <a:rPr lang="pl-PL" sz="2400" dirty="0"/>
              <a:t> w górnym prawym rogu ekranu.</a:t>
            </a:r>
          </a:p>
          <a:p>
            <a:pPr marL="0" indent="0" fontAlgn="base">
              <a:buNone/>
            </a:pPr>
            <a:br>
              <a:rPr lang="pl-PL" dirty="0"/>
            </a:br>
            <a:br>
              <a:rPr lang="pl-PL" dirty="0"/>
            </a:b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2EA8157-AD91-4AFD-86BF-2989F346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444" y="2584602"/>
            <a:ext cx="7492633" cy="3371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663123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/>
              <a:t>Wszystkie pola w danej części wniosku muszą zostać wypełnione. Jeśli któreś z pól obowiązkowych zostanie puste, przejście do kolejnej części nie będzie możliwe i pojawi się komunikat: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sz="2800" dirty="0"/>
              <a:t>Pola, w których brakuje odpowiedzi zostaną podświetlone na czerwono.</a:t>
            </a:r>
          </a:p>
          <a:p>
            <a:r>
              <a:rPr lang="pl-PL" sz="2800" dirty="0"/>
              <a:t>Jeśli któreś z pytań Państwa nie dotyczy, prosimy w odpowiednich polach wpisać „0”.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AABCE37-4D80-40CE-88C9-CE798D57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630"/>
            <a:ext cx="10515600" cy="1222059"/>
          </a:xfrm>
        </p:spPr>
        <p:txBody>
          <a:bodyPr/>
          <a:lstStyle/>
          <a:p>
            <a:r>
              <a:rPr lang="pl-PL" sz="4400" b="1" dirty="0">
                <a:latin typeface="+mn-lt"/>
              </a:rPr>
              <a:t>Wypełnianie wniosku grantowego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8BD6E3B-AFCE-4720-A254-D927B9CC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71" y="2735899"/>
            <a:ext cx="5159657" cy="2010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pl-PL" sz="4400" b="1" dirty="0">
                <a:latin typeface="+mn-lt"/>
              </a:rPr>
              <a:t>Wypełnianie wniosku grantowego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8680" y="15513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0070C0"/>
                </a:solidFill>
              </a:rPr>
              <a:t>WYJĄTEK</a:t>
            </a:r>
          </a:p>
          <a:p>
            <a:r>
              <a:rPr lang="pl-PL" sz="2800" dirty="0"/>
              <a:t>Formularz wniosku pozwala na zgłoszenie minimalnie jednej, maksymalnie pięciu szkół (część III.), których wnioskodawca jest organem prowadzącym, dlatego tylko pola zawierające dane pierwszej szkoły oznaczone są jako obowiązkowe i w razie pominięcia którejś danej włączy się alert.</a:t>
            </a:r>
          </a:p>
          <a:p>
            <a:r>
              <a:rPr lang="pl-PL" sz="2800" dirty="0"/>
              <a:t>Jeśli zgłaszają Państwo tylko jedną szkołę, powtórzone części Wniosku, dotyczące pozostałych szkół prosimy pozostawić </a:t>
            </a:r>
            <a:r>
              <a:rPr lang="pl-PL" sz="2800" b="1" dirty="0"/>
              <a:t>puste</a:t>
            </a:r>
            <a:r>
              <a:rPr lang="pl-PL" sz="2800" dirty="0"/>
              <a:t>. Jeśli zgłaszają Państwo dwie lub więcej szkół - prosimy o uważne wypełnianie danych dla kolejnych, gdyż w zestawach dotyczących szkół od 2. do 5. nie zostały włączone alerty.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latin typeface="+mn-lt"/>
              </a:rPr>
              <a:t>Wypełnianie wniosku grantowego (c.d.)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8016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/>
              <a:t>Pytaniom, na które odpowiedź nie jest oczywista, towarzyszom instrukcje i wyjaśnienia. Części pytań towarzyszy instrukcja, która doprecyzowuje zakres informacji, które powinny zostać podane przez Wnioskodawcę. Przykład: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800" dirty="0"/>
              <a:t>Dla pytań opisowych podana została maksymalna liczba znaków ze spacjami.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B82888-BD88-4005-BB52-EF253E28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61" y="2888464"/>
            <a:ext cx="8821677" cy="21276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/>
          <a:lstStyle/>
          <a:p>
            <a:r>
              <a:rPr lang="pl-PL" sz="4400" b="1" dirty="0">
                <a:latin typeface="+mn-lt"/>
              </a:rPr>
              <a:t>Wypełnianie wniosku grantowego (c.d.)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520" y="1154430"/>
            <a:ext cx="10622280" cy="4717733"/>
          </a:xfrm>
        </p:spPr>
        <p:txBody>
          <a:bodyPr>
            <a:normAutofit/>
          </a:bodyPr>
          <a:lstStyle/>
          <a:p>
            <a:r>
              <a:rPr lang="pl-PL" sz="2400" dirty="0"/>
              <a:t>Dane wpisywane do wniosku </a:t>
            </a:r>
            <a:r>
              <a:rPr lang="pl-PL" sz="2400" b="1" dirty="0"/>
              <a:t>NIE SĄ ZAPISYWANE AUTOMATYCZNIE</a:t>
            </a:r>
          </a:p>
          <a:p>
            <a:r>
              <a:rPr lang="pl-PL" sz="2400" dirty="0"/>
              <a:t>Wniosek można zapisać, klikając funkcję </a:t>
            </a:r>
            <a:r>
              <a:rPr lang="pl-PL" sz="2400" b="1" dirty="0"/>
              <a:t>PRZEŁÓŻ NA PÓŹNIEJ</a:t>
            </a:r>
            <a:r>
              <a:rPr lang="pl-PL" sz="2400" dirty="0"/>
              <a:t>, która znajduje się w górnej części ekranu</a:t>
            </a:r>
            <a:r>
              <a:rPr lang="pl-PL" sz="28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5" name="Obraz 4" descr="zRZUT EKRANU wNIOSKU GRANTOWEGO: EKRAN ZAPISYWANIA wNIOSKU W CELU PRACY W PÓŹNIEJSZYM TERMINIE&#10;">
            <a:extLst>
              <a:ext uri="{FF2B5EF4-FFF2-40B4-BE49-F238E27FC236}">
                <a16:creationId xmlns:a16="http://schemas.microsoft.com/office/drawing/2014/main" id="{0185FE39-00E0-4DDB-A447-FA4E98431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73" y="2371212"/>
            <a:ext cx="8321287" cy="36983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3425" y="517526"/>
            <a:ext cx="10515600" cy="615949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latin typeface="+mn-lt"/>
              </a:rPr>
              <a:t>Zapisywanie wniosku w trakcie pracy (c.d.)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6274" y="1311275"/>
            <a:ext cx="11017885" cy="4378326"/>
          </a:xfrm>
        </p:spPr>
        <p:txBody>
          <a:bodyPr>
            <a:noAutofit/>
          </a:bodyPr>
          <a:lstStyle/>
          <a:p>
            <a:r>
              <a:rPr lang="pl-PL" sz="2000" dirty="0"/>
              <a:t>Po wypełnieniu formularza i kliknięciu </a:t>
            </a:r>
            <a:r>
              <a:rPr lang="pl-PL" sz="2000" b="1" dirty="0"/>
              <a:t>ZAPISZ</a:t>
            </a:r>
            <a:r>
              <a:rPr lang="pl-PL" sz="2000" dirty="0"/>
              <a:t>. Na podany adres zostanie wysłany link do zapisanej wersji wniosku grantowego.</a:t>
            </a:r>
          </a:p>
          <a:p>
            <a:endParaRPr lang="pl-PL" sz="2400" dirty="0"/>
          </a:p>
          <a:p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r>
              <a:rPr lang="pl-PL" sz="2000" dirty="0"/>
              <a:t>Pracę nad wnioskiem można podjąć w dowolnym czasie i z dowolnego komputera; może to zrobić każda osoba posiadająca link i hasło.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BD18188-C0A1-4B20-A3D1-C3ECBA2B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14" y="1986392"/>
            <a:ext cx="8567156" cy="31228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536</Words>
  <Application>Microsoft Office PowerPoint</Application>
  <PresentationFormat>Panoramiczny</PresentationFormat>
  <Paragraphs>69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WNIOSEK GRANTOWY Asystent Ucznia ze Specjalnymi Potrzebami Edukacyjnymi </vt:lpstr>
      <vt:lpstr>Prezentacja programu PowerPoint</vt:lpstr>
      <vt:lpstr>Prezentacja programu PowerPoint</vt:lpstr>
      <vt:lpstr>Prezentacja programu PowerPoint</vt:lpstr>
      <vt:lpstr>Wypełnianie wniosku grantowego</vt:lpstr>
      <vt:lpstr>Wypełnianie wniosku grantowego</vt:lpstr>
      <vt:lpstr>Wypełnianie wniosku grantowego (c.d.)</vt:lpstr>
      <vt:lpstr>Wypełnianie wniosku grantowego (c.d.)</vt:lpstr>
      <vt:lpstr>Zapisywanie wniosku w trakcie pracy (c.d.)</vt:lpstr>
      <vt:lpstr>Wysłanie wniosku grantowego</vt:lpstr>
      <vt:lpstr>Dziękujemy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GRANTOWY</dc:title>
  <dc:creator>Magda Kotyła</dc:creator>
  <cp:lastModifiedBy>Magda Kotyła</cp:lastModifiedBy>
  <cp:revision>30</cp:revision>
  <dcterms:created xsi:type="dcterms:W3CDTF">2021-08-22T14:34:37Z</dcterms:created>
  <dcterms:modified xsi:type="dcterms:W3CDTF">2021-08-24T16:26:33Z</dcterms:modified>
</cp:coreProperties>
</file>